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7" r:id="rId3"/>
    <p:sldId id="297" r:id="rId4"/>
    <p:sldId id="260" r:id="rId5"/>
    <p:sldId id="281" r:id="rId6"/>
    <p:sldId id="282" r:id="rId7"/>
    <p:sldId id="263" r:id="rId8"/>
    <p:sldId id="287" r:id="rId9"/>
    <p:sldId id="288" r:id="rId10"/>
    <p:sldId id="293" r:id="rId11"/>
    <p:sldId id="294" r:id="rId12"/>
    <p:sldId id="296" r:id="rId13"/>
    <p:sldId id="284" r:id="rId14"/>
    <p:sldId id="292" r:id="rId15"/>
    <p:sldId id="298" r:id="rId16"/>
    <p:sldId id="299" r:id="rId17"/>
    <p:sldId id="291" r:id="rId18"/>
    <p:sldId id="305" r:id="rId19"/>
    <p:sldId id="302" r:id="rId20"/>
    <p:sldId id="304" r:id="rId21"/>
    <p:sldId id="303" r:id="rId22"/>
    <p:sldId id="258" r:id="rId23"/>
    <p:sldId id="306" r:id="rId24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60F"/>
    <a:srgbClr val="EE9410"/>
    <a:srgbClr val="1C1C1C"/>
    <a:srgbClr val="4D4D4D"/>
    <a:srgbClr val="F8F8F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36A3-EF50-4BE7-ADD5-8B0F11DC7E8B}" type="datetimeFigureOut">
              <a:rPr lang="zh-CN" altLang="en-US" smtClean="0"/>
              <a:t>2015/7/24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2AB59-A009-46EF-983E-A1B4CC2530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1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AB59-A009-46EF-983E-A1B4CC2530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8672-FA60-48A4-906A-5AEC29BFDA6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67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34082-EA87-47BE-BA24-327820CCE1D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838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0A2C9-DB68-42EE-81BB-CF940F88677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08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88AE2-C584-4C16-B459-A6263526CDD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158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FD31-0142-474F-9F6A-A0940CC6144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515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35884-2F3B-4BE6-9680-24AA6378DFA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96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2EAA-D1E8-4C31-AC6C-52FFB0AAA06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35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60EC-45C0-4F78-A882-71A1638C63F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420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53312-8EC9-4679-AC79-7AF60C7D6B7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033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9E22-7553-4722-A585-07EDA22D746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103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2B1A-7AEA-4DF8-836C-AE208B6953D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400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CFA0E-A31E-4E98-9FCB-0C9D2735C63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23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6888-2948-4F06-AF07-4D1EAFA6D15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4661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6A84C-7EF3-47C3-9DB4-BF02998B34D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705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1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1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C887-9857-4C12-BEE2-E8C8DCF7958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148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96A80-7B0D-4FB5-A9DB-FC3250F314A2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314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A907-18CA-4357-AF86-1EFFB3AF580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192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96D6E-6DCC-4149-B6B9-99B57FDC3EC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47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B8557-B49E-44FD-AF94-700AB5CF4DF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937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BA543-A859-4556-A346-6860DB5EB41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939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DAFFA-5A43-474D-A8E6-5714458A7EA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321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74ED-1ECC-4151-A84F-99FA1BD03E5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406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BFC309-4C75-4C57-8FC0-3939F42CE98E}" type="slidenum">
              <a:rPr lang="zh-CN" altLang="zh-CN"/>
              <a:pPr/>
              <a:t>‹#›</a:t>
            </a:fld>
            <a:endParaRPr lang="zh-CN" altLang="zh-CN"/>
          </a:p>
        </p:txBody>
      </p:sp>
      <p:pic>
        <p:nvPicPr>
          <p:cNvPr id="1031" name="Picture 7" descr="未标题11-1"/>
          <p:cNvPicPr>
            <a:picLocks noChangeAspect="1" noChangeArrowheads="1"/>
          </p:cNvPicPr>
          <p:nvPr userDrawn="1"/>
        </p:nvPicPr>
        <p:blipFill>
          <a:blip r:embed="rId1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alphaModFix amt="9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339AA0-578F-4A3A-9822-70D3AEDE17A9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0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30.png"/><Relationship Id="rId4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izmodo.com/5928074/science-has-calculated-the-perfect-basketball-shot" TargetMode="External"/><Relationship Id="rId2" Type="http://schemas.openxmlformats.org/officeDocument/2006/relationships/hyperlink" Target="http://wenku.baidu.com/view/1812a541336c1eb91a375d6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reuters.com/search/journalist.php?edition=us&amp;n=sharon.begley&amp;" TargetMode="External"/><Relationship Id="rId5" Type="http://schemas.openxmlformats.org/officeDocument/2006/relationships/hyperlink" Target="http://www.sciencebuddies.org/science-fair-projects/project_ideas/Sports_p064.shtml#procedure" TargetMode="External"/><Relationship Id="rId4" Type="http://schemas.openxmlformats.org/officeDocument/2006/relationships/hyperlink" Target="http://phys.org/news/2011-03-sweet-backboard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.sg/scholar_url?url=http://www.wuli.ac.cn/CN/article/downloadArticleFile.do?attachType%3DPDF%26id%3D31255&amp;hl=zh-CN&amp;sa=T&amp;oi=ggp&amp;ct=res&amp;cd=5&amp;ei=lz3QVOm7MceEqgGQ9YHYCA&amp;scisig=AAGBfm3XcoVU6si-tVR5aBJXA1fUTY9inA&amp;nossl=1&amp;ws=1366x673" TargetMode="External"/><Relationship Id="rId2" Type="http://schemas.openxmlformats.org/officeDocument/2006/relationships/hyperlink" Target="http://www.reuters.com/article/2012/07/21/us-oly-science-bask-adv-%20idUSBRE86K0BG2012072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ortsknowhow.com/basketball/dimensions/nba-basketball-court-dimension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261"/>
            <a:ext cx="9144000" cy="5139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4099" name="Text Box 3" descr="72167B4B2C894d65BD31A7D61A37E994# #文本框 16"/>
          <p:cNvSpPr txBox="1">
            <a:spLocks noChangeArrowheads="1"/>
          </p:cNvSpPr>
          <p:nvPr/>
        </p:nvSpPr>
        <p:spPr bwMode="auto">
          <a:xfrm>
            <a:off x="2411760" y="675641"/>
            <a:ext cx="33123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SG" altLang="zh-CN" sz="4800" b="1" dirty="0" smtClean="0">
                <a:ea typeface="黑体" pitchFamily="49" charset="-122"/>
              </a:rPr>
              <a:t>Math In Basketball</a:t>
            </a:r>
            <a:endParaRPr lang="zh-CN" altLang="zh-CN" sz="4800" b="1" dirty="0">
              <a:ea typeface="黑体" pitchFamily="49" charset="-122"/>
            </a:endParaRPr>
          </a:p>
        </p:txBody>
      </p:sp>
      <p:sp>
        <p:nvSpPr>
          <p:cNvPr id="4101" name="Text Box 5" descr="8A25179B4A2B478fAA3A1D8EF89E8FDD# #文本框 18"/>
          <p:cNvSpPr txBox="1">
            <a:spLocks noChangeArrowheads="1"/>
          </p:cNvSpPr>
          <p:nvPr/>
        </p:nvSpPr>
        <p:spPr bwMode="auto">
          <a:xfrm>
            <a:off x="5940251" y="2391568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華康流風體" pitchFamily="1" charset="-122"/>
              <a:ea typeface="華康流風體" pitchFamily="1" charset="-122"/>
            </a:endParaRPr>
          </a:p>
        </p:txBody>
      </p:sp>
      <p:sp>
        <p:nvSpPr>
          <p:cNvPr id="4102" name="Rectangle 6" descr="CBE845BD9DA94f1e9376249F59AE31BE# #矩形 19"/>
          <p:cNvSpPr>
            <a:spLocks noChangeArrowheads="1"/>
          </p:cNvSpPr>
          <p:nvPr/>
        </p:nvSpPr>
        <p:spPr bwMode="auto">
          <a:xfrm>
            <a:off x="6300192" y="2069090"/>
            <a:ext cx="26277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dirty="0" smtClean="0">
                <a:latin typeface="Drawing Guides" pitchFamily="2" charset="0"/>
                <a:sym typeface="Drawing Guides" pitchFamily="2" charset="0"/>
              </a:rPr>
              <a:t>Group number </a:t>
            </a:r>
            <a:r>
              <a:rPr lang="zh-CN" altLang="zh-CN" sz="2800" dirty="0" smtClean="0">
                <a:latin typeface="DK Crayon Crumble" pitchFamily="2" charset="0"/>
                <a:sym typeface="DK Crayon Crumble" pitchFamily="2" charset="0"/>
              </a:rPr>
              <a:t>9-17</a:t>
            </a:r>
          </a:p>
          <a:p>
            <a:pPr>
              <a:spcBef>
                <a:spcPct val="50000"/>
              </a:spcBef>
            </a:pPr>
            <a:endParaRPr lang="zh-CN" altLang="zh-CN" sz="1600" dirty="0" smtClean="0">
              <a:latin typeface="DK Crayon Crumble" pitchFamily="2" charset="0"/>
              <a:sym typeface="DK Crayon Crumbl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799" y="2220240"/>
            <a:ext cx="316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Mao </a:t>
            </a:r>
            <a:r>
              <a:rPr lang="en-SG" altLang="zh-CN" dirty="0" err="1" smtClean="0"/>
              <a:t>Ziming</a:t>
            </a:r>
            <a:r>
              <a:rPr lang="en-SG" altLang="zh-CN" dirty="0" smtClean="0"/>
              <a:t> 3S2 17(c)</a:t>
            </a:r>
          </a:p>
          <a:p>
            <a:r>
              <a:rPr lang="en-SG" altLang="zh-CN" dirty="0" smtClean="0"/>
              <a:t>Cheng </a:t>
            </a:r>
            <a:r>
              <a:rPr lang="en-SG" altLang="zh-CN" dirty="0" err="1" smtClean="0"/>
              <a:t>Dongyan</a:t>
            </a:r>
            <a:r>
              <a:rPr lang="en-SG" altLang="zh-CN" dirty="0" smtClean="0"/>
              <a:t> 3S2 01</a:t>
            </a:r>
          </a:p>
          <a:p>
            <a:r>
              <a:rPr lang="en-SG" altLang="zh-CN" dirty="0" smtClean="0"/>
              <a:t>Zhang </a:t>
            </a:r>
            <a:r>
              <a:rPr lang="en-SG" altLang="zh-CN" dirty="0" err="1" smtClean="0"/>
              <a:t>Shukai</a:t>
            </a:r>
            <a:r>
              <a:rPr lang="en-SG" altLang="zh-CN" dirty="0" smtClean="0"/>
              <a:t> 3S2 24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 bwMode="auto">
          <a:xfrm>
            <a:off x="1835696" y="3392529"/>
            <a:ext cx="3240360" cy="1881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/>
          <p:cNvSpPr txBox="1">
            <a:spLocks noGrp="1" noChangeArrowheads="1"/>
          </p:cNvSpPr>
          <p:nvPr/>
        </p:nvSpPr>
        <p:spPr bwMode="auto">
          <a:xfrm>
            <a:off x="531109" y="476147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F0C1C70E-4B1A-4E32-BA61-94B40672F55A}" type="datetime1">
              <a:rPr lang="zh-CN" altLang="en-US" sz="1200">
                <a:solidFill>
                  <a:srgbClr val="898989"/>
                </a:solidFill>
              </a:rPr>
              <a:pPr/>
              <a:t>2015/7/24</a:t>
            </a:fld>
            <a:endParaRPr lang="en-US" altLang="zh-CN" sz="180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27909" y="3508936"/>
            <a:ext cx="28702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</a:rPr>
              <a:t>Where </a:t>
            </a:r>
            <a:r>
              <a:rPr lang="zh-CN" altLang="en-US" sz="2800" i="1" dirty="0">
                <a:solidFill>
                  <a:schemeClr val="bg1"/>
                </a:solidFill>
              </a:rPr>
              <a:t>h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0</a:t>
            </a:r>
            <a:r>
              <a:rPr lang="zh-CN" altLang="en-US" sz="2800" i="1" dirty="0">
                <a:solidFill>
                  <a:schemeClr val="bg1"/>
                </a:solidFill>
              </a:rPr>
              <a:t> &gt; f(x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800" i="1" dirty="0">
                <a:solidFill>
                  <a:schemeClr val="bg1"/>
                </a:solidFill>
              </a:rPr>
              <a:t>) &gt; h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1</a:t>
            </a:r>
            <a:r>
              <a:rPr lang="zh-CN" altLang="en-US" sz="2800" i="1" dirty="0">
                <a:solidFill>
                  <a:schemeClr val="bg1"/>
                </a:solidFill>
              </a:rPr>
              <a:t>  f(x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2</a:t>
            </a:r>
            <a:r>
              <a:rPr lang="zh-CN" altLang="en-US" sz="2800" i="1" dirty="0">
                <a:solidFill>
                  <a:schemeClr val="bg1"/>
                </a:solidFill>
              </a:rPr>
              <a:t>) &lt; h</a:t>
            </a:r>
            <a:r>
              <a:rPr lang="zh-CN" altLang="en-US" sz="2800" i="1" baseline="-25000" dirty="0">
                <a:solidFill>
                  <a:schemeClr val="bg1"/>
                </a:solidFill>
              </a:rPr>
              <a:t>1</a:t>
            </a:r>
          </a:p>
          <a:p>
            <a:endParaRPr lang="zh-CN" altLang="en-US" sz="1800" dirty="0"/>
          </a:p>
          <a:p>
            <a:endParaRPr lang="zh-CN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87345" y="2468051"/>
                <a:ext cx="304275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2400" i="0"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SG" altLang="zh-CN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SG" altLang="zh-CN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SG" altLang="zh-CN" sz="2400" i="1"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altLang="zh-CN" sz="24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SG" altLang="zh-CN" sz="2400" i="1">
                              <a:latin typeface="Cambria Math"/>
                            </a:rPr>
                            <m:t>−</m:t>
                          </m:r>
                          <m:r>
                            <a:rPr lang="en-SG" altLang="zh-CN" sz="2400" i="1"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SG" altLang="zh-CN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SG" altLang="zh-CN" sz="24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SG" altLang="zh-CN" sz="2400" i="1">
                                  <a:latin typeface="Cambria Math"/>
                                </a:rPr>
                                <m:t>𝑣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SG" altLang="zh-CN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SG" altLang="zh-CN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45" y="2468051"/>
                <a:ext cx="3042756" cy="8989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圆角矩形 39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48" name="圆角矩形 47"/>
          <p:cNvSpPr/>
          <p:nvPr/>
        </p:nvSpPr>
        <p:spPr>
          <a:xfrm>
            <a:off x="5328339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5337723" y="234171"/>
            <a:ext cx="102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1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71" y="1126248"/>
            <a:ext cx="3155634" cy="3281067"/>
          </a:xfrm>
          <a:prstGeom prst="rect">
            <a:avLst/>
          </a:prstGeom>
        </p:spPr>
      </p:pic>
      <p:cxnSp>
        <p:nvCxnSpPr>
          <p:cNvPr id="82" name="直接连接符 81"/>
          <p:cNvCxnSpPr/>
          <p:nvPr/>
        </p:nvCxnSpPr>
        <p:spPr>
          <a:xfrm>
            <a:off x="8348871" y="3031248"/>
            <a:ext cx="0" cy="1200273"/>
          </a:xfrm>
          <a:prstGeom prst="line">
            <a:avLst/>
          </a:prstGeom>
          <a:ln w="19050">
            <a:solidFill>
              <a:srgbClr val="4D4D4D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7868937" y="2989935"/>
            <a:ext cx="8263" cy="124158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"/>
          <p:cNvSpPr txBox="1"/>
          <p:nvPr/>
        </p:nvSpPr>
        <p:spPr>
          <a:xfrm>
            <a:off x="7635289" y="4392148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1</a:t>
            </a:r>
            <a:endParaRPr lang="en-SG" dirty="0"/>
          </a:p>
        </p:txBody>
      </p:sp>
      <p:sp>
        <p:nvSpPr>
          <p:cNvPr id="85" name="文本框 9"/>
          <p:cNvSpPr txBox="1"/>
          <p:nvPr/>
        </p:nvSpPr>
        <p:spPr>
          <a:xfrm>
            <a:off x="8159728" y="437860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2</a:t>
            </a:r>
            <a:endParaRPr lang="en-SG" dirty="0"/>
          </a:p>
        </p:txBody>
      </p:sp>
      <p:cxnSp>
        <p:nvCxnSpPr>
          <p:cNvPr id="86" name="直接箭头连接符 85"/>
          <p:cNvCxnSpPr/>
          <p:nvPr/>
        </p:nvCxnSpPr>
        <p:spPr>
          <a:xfrm>
            <a:off x="4403139" y="4231521"/>
            <a:ext cx="40219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V="1">
            <a:off x="5148471" y="1488321"/>
            <a:ext cx="0" cy="3227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文本框 13"/>
          <p:cNvSpPr txBox="1"/>
          <p:nvPr/>
        </p:nvSpPr>
        <p:spPr>
          <a:xfrm>
            <a:off x="8415432" y="4104327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x</a:t>
            </a:r>
            <a:endParaRPr lang="en-SG" i="1" dirty="0"/>
          </a:p>
        </p:txBody>
      </p:sp>
      <p:sp>
        <p:nvSpPr>
          <p:cNvPr id="89" name="文本框 14"/>
          <p:cNvSpPr txBox="1"/>
          <p:nvPr/>
        </p:nvSpPr>
        <p:spPr>
          <a:xfrm>
            <a:off x="4996071" y="1049583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f(x)</a:t>
            </a:r>
            <a:endParaRPr lang="en-SG" altLang="zh-CN" dirty="0"/>
          </a:p>
        </p:txBody>
      </p:sp>
      <p:cxnSp>
        <p:nvCxnSpPr>
          <p:cNvPr id="90" name="直接连接符 89"/>
          <p:cNvCxnSpPr/>
          <p:nvPr/>
        </p:nvCxnSpPr>
        <p:spPr>
          <a:xfrm>
            <a:off x="7891671" y="2497848"/>
            <a:ext cx="183834" cy="533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7891671" y="2989935"/>
            <a:ext cx="457200" cy="0"/>
          </a:xfrm>
          <a:prstGeom prst="line">
            <a:avLst/>
          </a:prstGeom>
          <a:ln w="19050">
            <a:solidFill>
              <a:srgbClr val="4D4D4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H="1">
            <a:off x="5148471" y="2989935"/>
            <a:ext cx="272046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5148471" y="2269248"/>
            <a:ext cx="272046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4" name="文本框 28"/>
          <p:cNvSpPr txBox="1"/>
          <p:nvPr/>
        </p:nvSpPr>
        <p:spPr>
          <a:xfrm>
            <a:off x="4438689" y="2124887"/>
            <a:ext cx="51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GB" baseline="-25000" dirty="0"/>
              <a:t>0</a:t>
            </a:r>
            <a:endParaRPr lang="en-SG" dirty="0"/>
          </a:p>
        </p:txBody>
      </p:sp>
      <p:sp>
        <p:nvSpPr>
          <p:cNvPr id="95" name="文本框 29"/>
          <p:cNvSpPr txBox="1"/>
          <p:nvPr/>
        </p:nvSpPr>
        <p:spPr>
          <a:xfrm>
            <a:off x="4439353" y="2805269"/>
            <a:ext cx="51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GB" baseline="-25000" dirty="0"/>
              <a:t>1</a:t>
            </a:r>
            <a:endParaRPr lang="en-SG" dirty="0"/>
          </a:p>
        </p:txBody>
      </p:sp>
      <p:pic>
        <p:nvPicPr>
          <p:cNvPr id="2050" name="Picture 2" descr="E:\文档\project\mib mathinbasketball\pictures\bank sho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05" y="667298"/>
            <a:ext cx="6301948" cy="419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65009" y="697649"/>
            <a:ext cx="3024336" cy="327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</a:pPr>
            <a:r>
              <a:rPr lang="zh-CN" altLang="en-US" sz="2400" kern="0" dirty="0" smtClean="0"/>
              <a:t>The board is the axis of symmetry. </a:t>
            </a:r>
          </a:p>
          <a:p>
            <a:pPr>
              <a:buFontTx/>
            </a:pPr>
            <a:r>
              <a:rPr lang="zh-CN" altLang="en-US" sz="2400" kern="0" dirty="0" smtClean="0"/>
              <a:t>The bank shot can be imagined as a special swish shot where the basket is symmetrical to the actual net with respect to the </a:t>
            </a:r>
            <a:endParaRPr lang="en-SG" altLang="zh-CN" sz="2400" kern="0" dirty="0" smtClean="0"/>
          </a:p>
          <a:p>
            <a:pPr marL="0" indent="0">
              <a:buNone/>
            </a:pPr>
            <a:r>
              <a:rPr lang="en-SG" altLang="zh-CN" sz="2400" kern="0" dirty="0"/>
              <a:t> </a:t>
            </a:r>
            <a:r>
              <a:rPr lang="en-SG" altLang="zh-CN" sz="2400" kern="0" dirty="0" smtClean="0"/>
              <a:t>   </a:t>
            </a:r>
            <a:r>
              <a:rPr lang="zh-CN" altLang="en-US" sz="2400" kern="0" dirty="0" smtClean="0"/>
              <a:t>board.</a:t>
            </a:r>
          </a:p>
          <a:p>
            <a:pPr>
              <a:buFontTx/>
            </a:pPr>
            <a:endParaRPr lang="zh-CN" altLang="en-US" sz="2400" kern="0" dirty="0" smtClean="0"/>
          </a:p>
          <a:p>
            <a:pPr>
              <a:buFontTx/>
            </a:pPr>
            <a:endParaRPr lang="zh-CN" altLang="en-US" sz="2400" kern="0" dirty="0" smtClean="0"/>
          </a:p>
          <a:p>
            <a:pPr>
              <a:buFontTx/>
            </a:pPr>
            <a:endParaRPr lang="zh-CN" altLang="en-US" sz="2400" kern="0" dirty="0"/>
          </a:p>
        </p:txBody>
      </p:sp>
      <p:sp>
        <p:nvSpPr>
          <p:cNvPr id="2" name="矩形 1"/>
          <p:cNvSpPr/>
          <p:nvPr/>
        </p:nvSpPr>
        <p:spPr>
          <a:xfrm>
            <a:off x="2411719" y="37671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i="1" dirty="0"/>
              <a:t>x</a:t>
            </a:r>
            <a:r>
              <a:rPr lang="zh-CN" altLang="en-US" sz="2000" i="1" baseline="-25000" dirty="0"/>
              <a:t>1 </a:t>
            </a:r>
            <a:r>
              <a:rPr lang="zh-CN" altLang="en-US" sz="2000" i="1" dirty="0"/>
              <a:t>≤ x ≤ x</a:t>
            </a:r>
            <a:r>
              <a:rPr lang="zh-CN" altLang="en-US" sz="2000" i="1" baseline="-25000" dirty="0"/>
              <a:t>2</a:t>
            </a:r>
            <a:r>
              <a:rPr lang="zh-CN" altLang="en-US" sz="2000" i="1" dirty="0"/>
              <a:t>, </a:t>
            </a:r>
          </a:p>
          <a:p>
            <a:r>
              <a:rPr lang="en-US" altLang="zh-CN" sz="2000" dirty="0"/>
              <a:t>h</a:t>
            </a:r>
            <a:r>
              <a:rPr lang="en-GB" altLang="zh-CN" sz="2000" baseline="-25000" dirty="0" smtClean="0"/>
              <a:t>0</a:t>
            </a:r>
            <a:r>
              <a:rPr lang="en-SG" altLang="zh-CN" sz="2000" i="1" dirty="0" smtClean="0"/>
              <a:t>&gt;</a:t>
            </a:r>
            <a:r>
              <a:rPr lang="zh-CN" altLang="en-US" sz="2000" i="1" dirty="0" smtClean="0"/>
              <a:t>f</a:t>
            </a:r>
            <a:r>
              <a:rPr lang="zh-CN" altLang="en-US" sz="2000" i="1" dirty="0"/>
              <a:t>(x</a:t>
            </a:r>
            <a:r>
              <a:rPr lang="zh-CN" altLang="en-US" sz="2000" i="1" baseline="-25000" dirty="0"/>
              <a:t>1</a:t>
            </a:r>
            <a:r>
              <a:rPr lang="zh-CN" altLang="en-US" sz="2000" i="1" dirty="0"/>
              <a:t>) &gt;  </a:t>
            </a:r>
            <a:r>
              <a:rPr lang="en-US" altLang="zh-CN" sz="2000" dirty="0"/>
              <a:t>h</a:t>
            </a:r>
            <a:r>
              <a:rPr lang="en-GB" altLang="zh-CN" sz="2000" baseline="-25000" dirty="0" smtClean="0"/>
              <a:t>1</a:t>
            </a:r>
            <a:endParaRPr lang="zh-CN" altLang="en-US" sz="2000" i="1" dirty="0"/>
          </a:p>
          <a:p>
            <a:r>
              <a:rPr lang="zh-CN" altLang="en-US" sz="2000" i="1" dirty="0"/>
              <a:t> f(x</a:t>
            </a:r>
            <a:r>
              <a:rPr lang="zh-CN" altLang="en-US" sz="2000" i="1" baseline="-25000" dirty="0"/>
              <a:t>2</a:t>
            </a:r>
            <a:r>
              <a:rPr lang="zh-CN" altLang="en-US" sz="2000" i="1" dirty="0"/>
              <a:t>) &lt; </a:t>
            </a:r>
            <a:r>
              <a:rPr lang="en-US" altLang="zh-CN" sz="2000" dirty="0"/>
              <a:t>h</a:t>
            </a:r>
            <a:r>
              <a:rPr lang="en-GB" altLang="zh-CN" sz="2000" baseline="-25000" dirty="0"/>
              <a:t>1</a:t>
            </a:r>
            <a:endParaRPr lang="zh-CN" altLang="en-US" sz="2000" i="1" dirty="0"/>
          </a:p>
        </p:txBody>
      </p:sp>
      <p:sp>
        <p:nvSpPr>
          <p:cNvPr id="4" name="矩形 3"/>
          <p:cNvSpPr/>
          <p:nvPr/>
        </p:nvSpPr>
        <p:spPr bwMode="auto">
          <a:xfrm>
            <a:off x="6012160" y="667298"/>
            <a:ext cx="3131840" cy="4194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70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utoUpdateAnimBg="0"/>
      <p:bldP spid="34" grpId="0"/>
      <p:bldP spid="84" grpId="0"/>
      <p:bldP spid="85" grpId="0"/>
      <p:bldP spid="88" grpId="0"/>
      <p:bldP spid="89" grpId="0"/>
      <p:bldP spid="94" grpId="0"/>
      <p:bldP spid="95" grpId="0"/>
      <p:bldP spid="14" grpId="0" build="p" autoUpdateAnimBg="0"/>
      <p:bldP spid="14" grpId="1" build="p" autoUpdateAnimBg="0"/>
      <p:bldP spid="14" grpId="2"/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158329" y="1053089"/>
            <a:ext cx="5057501" cy="3859116"/>
            <a:chOff x="5559580" y="1237755"/>
            <a:chExt cx="5057501" cy="385911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563" y="1607087"/>
              <a:ext cx="4734559" cy="301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箭头连接符 6"/>
            <p:cNvCxnSpPr/>
            <p:nvPr/>
          </p:nvCxnSpPr>
          <p:spPr bwMode="auto">
            <a:xfrm>
              <a:off x="5559580" y="4589039"/>
              <a:ext cx="484506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接箭头连接符 27"/>
            <p:cNvCxnSpPr/>
            <p:nvPr/>
          </p:nvCxnSpPr>
          <p:spPr bwMode="auto">
            <a:xfrm flipV="1">
              <a:off x="5786751" y="1492425"/>
              <a:ext cx="0" cy="32403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969009" y="472753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altLang="zh-CN" i="1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009" y="4727539"/>
                  <a:ext cx="6480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582563" y="1237755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SG" altLang="zh-CN" b="0" i="0" smtClean="0">
                            <a:latin typeface="Cambria Math"/>
                          </a:rPr>
                          <m:t>v</m:t>
                        </m:r>
                        <m:r>
                          <a:rPr lang="en-SG" altLang="zh-CN" b="0" i="0" smtClean="0">
                            <a:latin typeface="Cambria Math"/>
                          </a:rPr>
                          <m:t>(</m:t>
                        </m:r>
                        <m:r>
                          <a:rPr lang="en-SG" altLang="zh-CN" i="1">
                            <a:latin typeface="Cambria Math"/>
                          </a:rPr>
                          <m:t>𝜃</m:t>
                        </m:r>
                        <m:r>
                          <a:rPr lang="en-SG" altLang="zh-CN" b="0" i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563" y="1237755"/>
                  <a:ext cx="64807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2830"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圆角矩形 14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5328339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337723" y="234171"/>
            <a:ext cx="102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1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529" y="988006"/>
            <a:ext cx="3922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dirty="0">
                <a:solidFill>
                  <a:srgbClr val="EE9410"/>
                </a:solidFill>
              </a:rPr>
              <a:t>The orange </a:t>
            </a:r>
            <a:r>
              <a:rPr lang="en-SG" altLang="zh-CN" dirty="0" smtClean="0">
                <a:solidFill>
                  <a:srgbClr val="EE9410"/>
                </a:solidFill>
              </a:rPr>
              <a:t>curve </a:t>
            </a:r>
            <a:r>
              <a:rPr lang="en-SG" altLang="zh-CN" dirty="0">
                <a:solidFill>
                  <a:srgbClr val="EE9410"/>
                </a:solidFill>
              </a:rPr>
              <a:t>shows the situation </a:t>
            </a:r>
            <a:r>
              <a:rPr lang="en-SG" altLang="zh-CN" dirty="0" smtClean="0">
                <a:solidFill>
                  <a:srgbClr val="EE9410"/>
                </a:solidFill>
              </a:rPr>
              <a:t>where </a:t>
            </a:r>
            <a:r>
              <a:rPr lang="en-SG" altLang="zh-CN" dirty="0">
                <a:solidFill>
                  <a:srgbClr val="EE9410"/>
                </a:solidFill>
              </a:rPr>
              <a:t>the ball hit the top of the board.</a:t>
            </a:r>
            <a:endParaRPr lang="zh-CN" altLang="zh-CN" dirty="0">
              <a:solidFill>
                <a:srgbClr val="EE9410"/>
              </a:solidFill>
            </a:endParaRPr>
          </a:p>
          <a:p>
            <a:r>
              <a:rPr lang="en-SG" altLang="zh-CN" dirty="0"/>
              <a:t>The black </a:t>
            </a:r>
            <a:r>
              <a:rPr lang="en-SG" altLang="zh-CN" dirty="0" smtClean="0"/>
              <a:t>curve </a:t>
            </a:r>
            <a:r>
              <a:rPr lang="en-SG" altLang="zh-CN" dirty="0"/>
              <a:t>shows the situation when the ball hit the front of the basket.</a:t>
            </a:r>
            <a:endParaRPr lang="zh-CN" altLang="zh-CN" dirty="0"/>
          </a:p>
          <a:p>
            <a:r>
              <a:rPr lang="en-SG" altLang="zh-CN" dirty="0">
                <a:solidFill>
                  <a:srgbClr val="FF0000"/>
                </a:solidFill>
              </a:rPr>
              <a:t>The red </a:t>
            </a:r>
            <a:r>
              <a:rPr lang="en-SG" altLang="zh-CN" dirty="0" smtClean="0">
                <a:solidFill>
                  <a:srgbClr val="FF0000"/>
                </a:solidFill>
              </a:rPr>
              <a:t>curve </a:t>
            </a:r>
            <a:r>
              <a:rPr lang="en-SG" altLang="zh-CN" dirty="0">
                <a:solidFill>
                  <a:srgbClr val="FF0000"/>
                </a:solidFill>
              </a:rPr>
              <a:t>shows the situation </a:t>
            </a:r>
            <a:r>
              <a:rPr lang="en-SG" altLang="zh-CN" dirty="0" smtClean="0">
                <a:solidFill>
                  <a:srgbClr val="FF0000"/>
                </a:solidFill>
              </a:rPr>
              <a:t>where </a:t>
            </a:r>
            <a:r>
              <a:rPr lang="en-SG" altLang="zh-CN" dirty="0">
                <a:solidFill>
                  <a:srgbClr val="FF0000"/>
                </a:solidFill>
              </a:rPr>
              <a:t>the ball hit the back of the basket.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0203"/>
            <a:ext cx="5216033" cy="31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6906021" y="2280667"/>
            <a:ext cx="1597297" cy="1216809"/>
          </a:xfrm>
          <a:prstGeom prst="rect">
            <a:avLst/>
          </a:prstGeom>
          <a:noFill/>
          <a:ln>
            <a:solidFill>
              <a:srgbClr val="1C1C1C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320569" y="1080340"/>
            <a:ext cx="5261993" cy="3183521"/>
          </a:xfrm>
          <a:prstGeom prst="rect">
            <a:avLst/>
          </a:prstGeom>
          <a:noFill/>
          <a:ln>
            <a:solidFill>
              <a:srgbClr val="1C1C1C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 flipH="1" flipV="1">
            <a:off x="320569" y="1080340"/>
            <a:ext cx="6585452" cy="1200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 flipH="1" flipV="1">
            <a:off x="5582563" y="1100203"/>
            <a:ext cx="2919060" cy="1180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连接符 25"/>
          <p:cNvCxnSpPr/>
          <p:nvPr/>
        </p:nvCxnSpPr>
        <p:spPr bwMode="auto">
          <a:xfrm flipH="1">
            <a:off x="320569" y="3497476"/>
            <a:ext cx="6585452" cy="766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 flipH="1">
            <a:off x="5582563" y="3497476"/>
            <a:ext cx="2920755" cy="766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32384"/>
            <a:ext cx="5216033" cy="311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0829" y="42837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The shaded-part of the graph is the range of </a:t>
            </a:r>
            <a:r>
              <a:rPr lang="en-US" altLang="zh-CN" i="1" dirty="0"/>
              <a:t>θ</a:t>
            </a:r>
            <a:r>
              <a:rPr lang="en-US" altLang="zh-CN" dirty="0"/>
              <a:t> and </a:t>
            </a:r>
            <a:r>
              <a:rPr lang="en-US" altLang="zh-CN" i="1" dirty="0"/>
              <a:t>v</a:t>
            </a:r>
            <a:r>
              <a:rPr lang="en-US" altLang="zh-CN" dirty="0"/>
              <a:t> for scoring</a:t>
            </a:r>
          </a:p>
        </p:txBody>
      </p:sp>
      <p:sp>
        <p:nvSpPr>
          <p:cNvPr id="39" name="矩形 38"/>
          <p:cNvSpPr/>
          <p:nvPr/>
        </p:nvSpPr>
        <p:spPr>
          <a:xfrm>
            <a:off x="176248" y="1468955"/>
            <a:ext cx="4058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zh-CN" altLang="en-US" sz="2000" dirty="0" smtClean="0"/>
              <a:t>Change the subject from </a:t>
            </a:r>
            <a:r>
              <a:rPr lang="zh-CN" altLang="en-US" sz="2000" i="1" dirty="0" smtClean="0"/>
              <a:t>f</a:t>
            </a:r>
            <a:r>
              <a:rPr lang="zh-CN" altLang="en-US" sz="2000" dirty="0" smtClean="0"/>
              <a:t>(x) to </a:t>
            </a:r>
            <a:r>
              <a:rPr lang="zh-CN" altLang="en-US" sz="2000" i="1" dirty="0" smtClean="0"/>
              <a:t>v</a:t>
            </a:r>
            <a:r>
              <a:rPr lang="zh-CN" altLang="en-US" sz="2000" dirty="0" smtClean="0"/>
              <a:t>, we get the function of </a:t>
            </a:r>
            <a:r>
              <a:rPr lang="zh-CN" altLang="en-US" sz="2000" i="1" dirty="0" smtClean="0"/>
              <a:t>v</a:t>
            </a:r>
            <a:r>
              <a:rPr lang="zh-CN" altLang="en-US" sz="2000" dirty="0" smtClean="0"/>
              <a:t> against </a:t>
            </a:r>
            <a:r>
              <a:rPr lang="zh-CN" altLang="en-US" sz="2000" i="1" dirty="0" smtClean="0"/>
              <a:t>θ</a:t>
            </a:r>
            <a:r>
              <a:rPr lang="zh-CN" altLang="en-US" sz="2000" dirty="0" smtClean="0"/>
              <a:t>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zh-CN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zh-CN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zh-CN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zh-CN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zh-CN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475656" y="2563950"/>
                <a:ext cx="2560637" cy="1009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i="0" smtClean="0">
                          <a:latin typeface="Cambria Math"/>
                        </a:rPr>
                        <m:t>v</m:t>
                      </m:r>
                      <m:r>
                        <a:rPr lang="en-SG" altLang="zh-CN" b="0" i="0" smtClean="0">
                          <a:latin typeface="Cambria Math"/>
                        </a:rPr>
                        <m:t>(</m:t>
                      </m:r>
                      <m:r>
                        <a:rPr lang="en-SG" altLang="zh-CN" i="1">
                          <a:latin typeface="Cambria Math"/>
                        </a:rPr>
                        <m:t>𝜃</m:t>
                      </m:r>
                      <m:r>
                        <a:rPr lang="en-SG" altLang="zh-CN" b="0" i="0" smtClean="0">
                          <a:latin typeface="Cambria Math"/>
                        </a:rPr>
                        <m:t>)</m:t>
                      </m:r>
                      <m:r>
                        <a:rPr lang="en-SG" altLang="zh-CN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zh-CN" altLang="zh-C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altLang="zh-CN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SG" altLang="zh-CN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altLang="zh-CN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SG" altLang="zh-CN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altLang="zh-CN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SG" altLang="zh-CN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563950"/>
                <a:ext cx="2560637" cy="10093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79512" y="4912205"/>
            <a:ext cx="8812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100" dirty="0" smtClean="0"/>
              <a:t>Data retrieved from http</a:t>
            </a:r>
            <a:r>
              <a:rPr lang="en-SG" altLang="zh-CN" sz="1100" dirty="0"/>
              <a:t>://www.sportsknowhow.com/basketball/dimensions/nba-basketball-court-dimensions.html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651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  <p:bldP spid="2" grpId="0"/>
      <p:bldP spid="39" grpId="0"/>
      <p:bldP spid="39" grpId="1"/>
      <p:bldP spid="40" grpId="0"/>
      <p:bldP spid="40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5328339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337723" y="234171"/>
            <a:ext cx="102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1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19512" y="70033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en-US" altLang="zh-CN" sz="4000" kern="0" dirty="0"/>
              <a:t>The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variation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of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the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shift angle</a:t>
            </a:r>
          </a:p>
          <a:p>
            <a:pPr marL="0" indent="0">
              <a:buNone/>
            </a:pPr>
            <a:endParaRPr lang="en-US" altLang="zh-CN" sz="4000" kern="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4000" kern="0" dirty="0"/>
              <a:t>The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analysis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of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wiggle</a:t>
            </a:r>
            <a:r>
              <a:rPr lang="zh-CN" altLang="en-US" sz="4000" kern="0" dirty="0"/>
              <a:t> </a:t>
            </a:r>
            <a:r>
              <a:rPr lang="en-US" altLang="zh-CN" sz="4000" kern="0" dirty="0"/>
              <a:t>room</a:t>
            </a:r>
            <a:r>
              <a:rPr lang="zh-CN" altLang="en-US" sz="4000" kern="0" dirty="0"/>
              <a:t> </a:t>
            </a:r>
            <a:endParaRPr lang="en-SG" altLang="zh-CN" sz="4000" kern="0" dirty="0"/>
          </a:p>
          <a:p>
            <a:pPr>
              <a:buFontTx/>
            </a:pPr>
            <a:endParaRPr lang="en-SG" altLang="zh-CN" sz="4000" kern="0" dirty="0"/>
          </a:p>
          <a:p>
            <a:pPr>
              <a:buFont typeface="Wingdings" panose="05000000000000000000" pitchFamily="2" charset="2"/>
              <a:buChar char="l"/>
            </a:pPr>
            <a:r>
              <a:rPr lang="en-SG" altLang="zh-CN" sz="4000" kern="0" dirty="0"/>
              <a:t>The possibility of scoring</a:t>
            </a:r>
            <a:endParaRPr lang="zh-CN" altLang="en-US" sz="4000" kern="0" dirty="0"/>
          </a:p>
          <a:p>
            <a:pPr>
              <a:buFont typeface="Wingdings" panose="05000000000000000000" pitchFamily="2" charset="2"/>
              <a:buChar char="l"/>
            </a:pPr>
            <a:endParaRPr lang="zh-CN" altLang="en-US" sz="40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9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6337E-6 L 0.11111 -4.063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89844" y="662631"/>
            <a:ext cx="7154155" cy="4272149"/>
            <a:chOff x="1989844" y="662631"/>
            <a:chExt cx="7154155" cy="4272149"/>
          </a:xfrm>
        </p:grpSpPr>
        <p:pic>
          <p:nvPicPr>
            <p:cNvPr id="3074" name="Picture 2" descr="E:\文档\project\mib mathinbasketball\pictures\bank shot geometry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844" y="662631"/>
              <a:ext cx="7154155" cy="4272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 bwMode="auto">
            <a:xfrm>
              <a:off x="1989844" y="1276400"/>
              <a:ext cx="1936777" cy="11667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6350783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355333" y="772344"/>
            <a:ext cx="3962400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By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using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trigonometry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functions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applying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Pythagorean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Theorem</a:t>
            </a:r>
            <a:r>
              <a:rPr lang="zh-CN" altLang="en-US" dirty="0">
                <a:latin typeface="+mj-lt"/>
              </a:rPr>
              <a:t>：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6"/>
              <p:cNvSpPr txBox="1"/>
              <p:nvPr/>
            </p:nvSpPr>
            <p:spPr>
              <a:xfrm>
                <a:off x="334335" y="1973467"/>
                <a:ext cx="3886098" cy="939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SG" altLang="zh-CN" sz="2000" smtClean="0">
                        <a:latin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SG" altLang="zh-CN" sz="2000" smtClean="0">
                        <a:latin typeface="Cambria Math"/>
                      </a:rPr>
                      <m:t>NHK</m:t>
                    </m:r>
                    <m:r>
                      <m:rPr>
                        <m:nor/>
                      </m:rPr>
                      <a:rPr lang="en-US" altLang="zh-CN" sz="2000" dirty="0"/>
                      <m:t>(</m:t>
                    </m:r>
                    <m:r>
                      <m:rPr>
                        <m:nor/>
                      </m:rPr>
                      <a:rPr lang="en-US" altLang="zh-CN" sz="2000" dirty="0"/>
                      <m:t>γ</m:t>
                    </m:r>
                    <m:r>
                      <m:rPr>
                        <m:nor/>
                      </m:rPr>
                      <a:rPr lang="en-US" altLang="zh-CN" sz="2000" dirty="0"/>
                      <m:t>)</m:t>
                    </m:r>
                  </m:oMath>
                </a14:m>
                <a:r>
                  <a:rPr lang="en-SG" altLang="zh-CN" sz="2400" dirty="0">
                    <a:latin typeface="DK Crayon Crumble"/>
                  </a:rPr>
                  <a:t>=2</a:t>
                </a:r>
                <a14:m>
                  <m:oMath xmlns:m="http://schemas.openxmlformats.org/officeDocument/2006/math">
                    <m:r>
                      <a:rPr lang="en-SG" altLang="zh-CN" sz="2400" i="1">
                        <a:latin typeface="Cambria Math"/>
                      </a:rPr>
                      <m:t>∠</m:t>
                    </m:r>
                  </m:oMath>
                </a14:m>
                <a:r>
                  <a:rPr lang="en-SG" altLang="zh-CN" sz="2400" dirty="0">
                    <a:latin typeface="DK Crayon Crumble"/>
                  </a:rPr>
                  <a:t>DHK </a:t>
                </a:r>
                <a:r>
                  <a:rPr lang="en-SG" altLang="zh-CN" sz="2000" dirty="0">
                    <a:latin typeface="DK Crayon Crumble"/>
                  </a:rPr>
                  <a:t>=2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20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SG" altLang="zh-CN" sz="200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SG" altLang="zh-CN" sz="2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SG" altLang="zh-CN" sz="2000" i="1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CN" altLang="zh-CN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𝑥𝑐𝑜𝑠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SG" altLang="zh-CN" sz="20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SG" altLang="zh-CN" sz="2000" i="1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𝑥𝑠𝑖𝑛</m:t>
                                    </m:r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𝜃</m:t>
                                    </m:r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SG" altLang="zh-CN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zh-CN" altLang="zh-CN" sz="2000" dirty="0"/>
              </a:p>
            </p:txBody>
          </p:sp>
        </mc:Choice>
        <mc:Fallback xmlns="">
          <p:sp>
            <p:nvSpPr>
              <p:cNvPr id="14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5" y="1973467"/>
                <a:ext cx="3886098" cy="939296"/>
              </a:xfrm>
              <a:prstGeom prst="rect">
                <a:avLst/>
              </a:prstGeom>
              <a:blipFill rotWithShape="1">
                <a:blip r:embed="rId4"/>
                <a:stretch>
                  <a:fillRect l="-1727" t="-7143" b="-32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7"/>
          <p:cNvSpPr txBox="1"/>
          <p:nvPr/>
        </p:nvSpPr>
        <p:spPr>
          <a:xfrm>
            <a:off x="334335" y="3151288"/>
            <a:ext cx="3200400" cy="132343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SG" altLang="zh-CN" dirty="0">
                <a:latin typeface="+mj-lt"/>
              </a:rPr>
              <a:t>As</a:t>
            </a:r>
            <a:r>
              <a:rPr lang="en-SG" altLang="zh-CN" i="1" dirty="0">
                <a:latin typeface="+mj-lt"/>
              </a:rPr>
              <a:t> θ </a:t>
            </a:r>
            <a:r>
              <a:rPr lang="en-SG" altLang="zh-CN" dirty="0">
                <a:latin typeface="+mj-lt"/>
              </a:rPr>
              <a:t>decreases</a:t>
            </a:r>
            <a:r>
              <a:rPr lang="en-US" altLang="zh-CN" dirty="0">
                <a:latin typeface="+mj-lt"/>
              </a:rPr>
              <a:t>,</a:t>
            </a:r>
            <a:r>
              <a:rPr lang="zh-CN" altLang="zh-CN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∠NHK </a:t>
            </a:r>
            <a:r>
              <a:rPr lang="en-US" altLang="zh-CN" dirty="0" smtClean="0">
                <a:latin typeface="+mj-lt"/>
              </a:rPr>
              <a:t>(</a:t>
            </a:r>
            <a:r>
              <a:rPr lang="en-US" altLang="zh-CN" sz="3200" dirty="0"/>
              <a:t>γ</a:t>
            </a:r>
            <a:r>
              <a:rPr lang="en-US" altLang="zh-CN" dirty="0" smtClean="0">
                <a:latin typeface="+mj-lt"/>
              </a:rPr>
              <a:t>)also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decreases</a:t>
            </a:r>
            <a:endParaRPr lang="zh-CN" altLang="en-US" dirty="0">
              <a:latin typeface="+mj-lt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345221" y="4062940"/>
            <a:ext cx="3581400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When </a:t>
            </a:r>
            <a:r>
              <a:rPr lang="en-US" altLang="zh-CN" i="1" dirty="0">
                <a:latin typeface="+mj-lt"/>
              </a:rPr>
              <a:t>θ</a:t>
            </a:r>
            <a:r>
              <a:rPr lang="en-US" altLang="zh-CN" dirty="0">
                <a:latin typeface="+mj-lt"/>
              </a:rPr>
              <a:t> reaches </a:t>
            </a:r>
            <a:r>
              <a:rPr lang="en-US" altLang="zh-CN" dirty="0" smtClean="0">
                <a:latin typeface="+mj-lt"/>
              </a:rPr>
              <a:t>π/2,γ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is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biggest.</a:t>
            </a:r>
            <a:endParaRPr lang="zh-CN" altLang="en-US" dirty="0">
              <a:latin typeface="+mj-lt"/>
            </a:endParaRPr>
          </a:p>
        </p:txBody>
      </p:sp>
      <p:pic>
        <p:nvPicPr>
          <p:cNvPr id="19" name="image29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 bwMode="auto">
          <a:xfrm>
            <a:off x="4256858" y="772344"/>
            <a:ext cx="44196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0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7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2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 bwMode="auto">
          <a:xfrm>
            <a:off x="4317610" y="755066"/>
            <a:ext cx="44196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6350783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rgbClr val="FFFFFF"/>
                </a:solidFill>
                <a:latin typeface="Arial"/>
                <a:cs typeface="Arial" pitchFamily="34" charset="0"/>
              </a:rPr>
              <a:t>Objective 2</a:t>
            </a:r>
            <a:endParaRPr lang="zh-CN" altLang="en-US" sz="120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536482" y="755066"/>
            <a:ext cx="3962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Through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calculation:</a:t>
            </a:r>
          </a:p>
          <a:p>
            <a:endParaRPr lang="zh-CN" altLang="en-US" sz="1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6"/>
              <p:cNvSpPr txBox="1">
                <a:spLocks noChangeArrowheads="1"/>
              </p:cNvSpPr>
              <p:nvPr/>
            </p:nvSpPr>
            <p:spPr bwMode="auto">
              <a:xfrm>
                <a:off x="323528" y="2140496"/>
                <a:ext cx="3429000" cy="2696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1800">
                          <a:latin typeface="Cambria Math"/>
                        </a:rPr>
                        <m:t>s</m:t>
                      </m:r>
                      <m:r>
                        <a:rPr lang="en-SG" altLang="zh-CN" sz="1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SG" altLang="zh-CN" sz="1800" i="1">
                              <a:latin typeface="Cambria Math"/>
                            </a:rPr>
                            <m:t>𝑥𝑐𝑜𝑠</m:t>
                          </m:r>
                          <m:r>
                            <a:rPr lang="en-SG" altLang="zh-CN" sz="1800" i="1">
                              <a:latin typeface="Cambria Math"/>
                            </a:rPr>
                            <m:t>(</m:t>
                          </m:r>
                          <m:r>
                            <a:rPr lang="en-SG" altLang="zh-CN" sz="1800" i="1">
                              <a:latin typeface="Cambria Math"/>
                            </a:rPr>
                            <m:t>𝜃</m:t>
                          </m:r>
                          <m:r>
                            <a:rPr lang="en-SG" altLang="zh-CN" sz="1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altLang="zh-CN" sz="1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SG" altLang="zh-CN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SG" altLang="zh-CN" sz="18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SG" altLang="zh-CN" sz="1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SG" altLang="zh-CN" sz="18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SG" altLang="zh-CN" sz="1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SG" altLang="zh-CN" sz="1800" i="1">
                              <a:latin typeface="Cambria Math"/>
                            </a:rPr>
                            <m:t>𝑥𝑐𝑜𝑠</m:t>
                          </m:r>
                          <m:r>
                            <a:rPr lang="en-SG" altLang="zh-CN" sz="1800" i="1">
                              <a:latin typeface="Cambria Math"/>
                            </a:rPr>
                            <m:t>(</m:t>
                          </m:r>
                          <m:r>
                            <a:rPr lang="en-SG" altLang="zh-CN" sz="1800" i="1">
                              <a:latin typeface="Cambria Math"/>
                            </a:rPr>
                            <m:t>𝜃</m:t>
                          </m:r>
                          <m:r>
                            <a:rPr lang="en-SG" altLang="zh-CN" sz="1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altLang="zh-CN" sz="18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SG" altLang="zh-CN" sz="1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SG" altLang="zh-CN" sz="1800" i="1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SG" altLang="zh-CN" sz="1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1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SG" altLang="zh-CN" sz="18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CN" altLang="zh-CN" sz="1800" dirty="0">
                  <a:latin typeface="+mj-lt"/>
                </a:endParaRPr>
              </a:p>
              <a:p>
                <a:r>
                  <a:rPr lang="en-SG" altLang="zh-CN" sz="1800" dirty="0">
                    <a:latin typeface="+mj-lt"/>
                  </a:rPr>
                  <a:t>    </a:t>
                </a:r>
                <a:endParaRPr lang="zh-CN" altLang="zh-CN" sz="1800" dirty="0">
                  <a:latin typeface="+mj-lt"/>
                </a:endParaRPr>
              </a:p>
              <a:p>
                <a:r>
                  <a:rPr lang="en-SG" altLang="zh-CN" dirty="0" smtClean="0">
                    <a:latin typeface="+mj-lt"/>
                  </a:rPr>
                  <a:t>Where</a:t>
                </a:r>
                <a:r>
                  <a:rPr lang="en-SG" altLang="zh-CN" dirty="0">
                    <a:latin typeface="+mj-lt"/>
                  </a:rPr>
                  <a:t>:</a:t>
                </a:r>
                <a:endParaRPr lang="zh-CN" altLang="zh-CN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1800">
                          <a:latin typeface="Cambria Math"/>
                        </a:rPr>
                        <m:t>γ</m:t>
                      </m:r>
                      <m:r>
                        <a:rPr lang="en-SG" altLang="zh-CN" sz="180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 altLang="zh-CN" sz="180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SG" altLang="zh-CN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altLang="zh-CN" sz="180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r>
                            <a:rPr lang="en-SG" altLang="zh-CN" sz="18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SG" altLang="zh-CN" sz="1800" i="1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SG" altLang="zh-CN" sz="1800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r>
                            <a:rPr lang="en-SG" altLang="zh-CN" sz="1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zh-CN" sz="1800" dirty="0">
                  <a:latin typeface="+mj-lt"/>
                </a:endParaRPr>
              </a:p>
              <a:p>
                <a:r>
                  <a:rPr lang="en-SG" altLang="zh-CN" sz="1800" dirty="0">
                    <a:latin typeface="+mj-lt"/>
                  </a:rPr>
                  <a:t> </a:t>
                </a:r>
                <a:endParaRPr lang="zh-CN" altLang="zh-CN" sz="18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1800">
                          <a:latin typeface="Cambria Math"/>
                        </a:rPr>
                        <m:t>α</m:t>
                      </m:r>
                      <m:r>
                        <a:rPr lang="en-SG" altLang="zh-CN" sz="180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zh-CN" altLang="zh-CN" sz="1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SG" altLang="zh-CN" sz="180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SG" altLang="zh-CN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SG" altLang="zh-CN" sz="1800">
                                  <a:latin typeface="Cambria Math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zh-CN" altLang="zh-CN" sz="1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SG" altLang="zh-CN" sz="1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SG" altLang="zh-CN" sz="1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SG" altLang="zh-CN" sz="18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zh-CN" altLang="zh-CN" sz="18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sz="18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140496"/>
                <a:ext cx="3429000" cy="2696444"/>
              </a:xfrm>
              <a:prstGeom prst="rect">
                <a:avLst/>
              </a:prstGeom>
              <a:blipFill rotWithShape="1">
                <a:blip r:embed="rId4"/>
                <a:stretch>
                  <a:fillRect l="-26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8"/>
              <p:cNvSpPr txBox="1">
                <a:spLocks noChangeArrowheads="1"/>
              </p:cNvSpPr>
              <p:nvPr/>
            </p:nvSpPr>
            <p:spPr bwMode="auto">
              <a:xfrm>
                <a:off x="3357935" y="1113623"/>
                <a:ext cx="3505200" cy="1846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r>
                  <a:rPr lang="en-US" altLang="zh-CN" dirty="0" smtClean="0">
                    <a:latin typeface="+mj-lt"/>
                  </a:rPr>
                  <a:t>s(FM):</a:t>
                </a:r>
                <a:r>
                  <a:rPr lang="zh-CN" altLang="en-US" dirty="0" smtClean="0">
                    <a:latin typeface="+mj-lt"/>
                  </a:rPr>
                  <a:t> </a:t>
                </a:r>
                <a:endParaRPr lang="en-US" altLang="zh-CN" dirty="0" smtClean="0">
                  <a:latin typeface="+mj-lt"/>
                </a:endParaRPr>
              </a:p>
              <a:p>
                <a:r>
                  <a:rPr lang="en-US" altLang="zh-CN" dirty="0" smtClean="0">
                    <a:latin typeface="+mj-lt"/>
                  </a:rPr>
                  <a:t>wiggle</a:t>
                </a:r>
                <a:r>
                  <a:rPr lang="zh-CN" altLang="en-US" dirty="0" smtClean="0">
                    <a:latin typeface="+mj-lt"/>
                  </a:rPr>
                  <a:t> </a:t>
                </a:r>
                <a:r>
                  <a:rPr lang="en-US" altLang="zh-CN" dirty="0" smtClean="0">
                    <a:latin typeface="+mj-lt"/>
                  </a:rPr>
                  <a:t>room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altLang="zh-CN" b="0" i="1" smtClean="0">
                          <a:latin typeface="Cambria Math"/>
                        </a:rPr>
                        <m:t>𝛾</m:t>
                      </m:r>
                      <m:r>
                        <a:rPr lang="zh-CN" altLang="en-US" b="0" i="1" smtClean="0">
                          <a:latin typeface="Cambria Math"/>
                        </a:rPr>
                        <m:t>：</m:t>
                      </m:r>
                      <m:r>
                        <a:rPr lang="en-SG" altLang="zh-CN" b="0">
                          <a:latin typeface="Cambria Math"/>
                        </a:rPr>
                        <m:t>∠</m:t>
                      </m:r>
                      <m:r>
                        <a:rPr lang="en-SG" altLang="zh-CN" b="0" i="1">
                          <a:latin typeface="Cambria Math"/>
                        </a:rPr>
                        <m:t>𝑁𝐻𝐾</m:t>
                      </m:r>
                    </m:oMath>
                  </m:oMathPara>
                </a14:m>
                <a:endParaRPr lang="en-US" altLang="zh-CN" dirty="0" smtClean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SG" altLang="zh-CN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𝛼</m:t>
                      </m:r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：</m:t>
                      </m:r>
                      <m:r>
                        <a:rPr lang="en-SG" altLang="zh-CN" b="0">
                          <a:solidFill>
                            <a:schemeClr val="tx1"/>
                          </a:solidFill>
                          <a:latin typeface="Cambria Math"/>
                        </a:rPr>
                        <m:t>∠</m:t>
                      </m:r>
                      <m:r>
                        <a:rPr lang="en-SG" altLang="zh-CN" b="0" i="1">
                          <a:solidFill>
                            <a:schemeClr val="tx1"/>
                          </a:solidFill>
                          <a:latin typeface="Cambria Math"/>
                        </a:rPr>
                        <m:t>𝐷𝐻𝐿</m:t>
                      </m:r>
                    </m:oMath>
                  </m:oMathPara>
                </a14:m>
                <a:endParaRPr lang="zh-CN" altLang="zh-CN" dirty="0">
                  <a:solidFill>
                    <a:schemeClr val="tx1"/>
                  </a:solidFill>
                  <a:latin typeface="+mj-lt"/>
                </a:endParaRPr>
              </a:p>
              <a:p>
                <a:endParaRPr lang="zh-CN" alt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7935" y="1113623"/>
                <a:ext cx="3505200" cy="1846659"/>
              </a:xfrm>
              <a:prstGeom prst="rect">
                <a:avLst/>
              </a:prstGeom>
              <a:blipFill rotWithShape="1">
                <a:blip r:embed="rId5"/>
                <a:stretch>
                  <a:fillRect l="-2783" t="-2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连接符 11"/>
          <p:cNvCxnSpPr/>
          <p:nvPr/>
        </p:nvCxnSpPr>
        <p:spPr bwMode="auto">
          <a:xfrm>
            <a:off x="5076056" y="2761666"/>
            <a:ext cx="0" cy="1035014"/>
          </a:xfrm>
          <a:prstGeom prst="line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7618" y="2421813"/>
            <a:ext cx="47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>
                <a:solidFill>
                  <a:srgbClr val="0070C0"/>
                </a:solidFill>
              </a:rPr>
              <a:t>Q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7257" y="29275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>
                <a:solidFill>
                  <a:srgbClr val="0070C0"/>
                </a:solidFill>
              </a:rPr>
              <a:t>   QG      -       QF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2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r="-1125"/>
          <a:stretch>
            <a:fillRect/>
          </a:stretch>
        </p:blipFill>
        <p:spPr bwMode="auto">
          <a:xfrm>
            <a:off x="4256858" y="772344"/>
            <a:ext cx="4419600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6350783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143784" y="988368"/>
            <a:ext cx="4267200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>
                <a:latin typeface="+mj-lt"/>
              </a:rPr>
              <a:t>Substitute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x</a:t>
            </a:r>
            <a:r>
              <a:rPr lang="zh-CN" altLang="zh-CN" dirty="0">
                <a:latin typeface="+mj-lt"/>
              </a:rPr>
              <a:t>,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r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by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data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and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plot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the</a:t>
            </a:r>
            <a:r>
              <a:rPr lang="zh-CN" altLang="en-US" dirty="0">
                <a:latin typeface="+mj-lt"/>
              </a:rPr>
              <a:t> </a:t>
            </a:r>
            <a:r>
              <a:rPr lang="en-US" altLang="zh-CN" dirty="0">
                <a:latin typeface="+mj-lt"/>
              </a:rPr>
              <a:t>graph</a:t>
            </a:r>
            <a:r>
              <a:rPr lang="zh-CN" altLang="en-US" dirty="0">
                <a:latin typeface="+mj-lt"/>
              </a:rPr>
              <a:t> </a:t>
            </a:r>
            <a:endParaRPr lang="en-US" altLang="zh-CN" dirty="0">
              <a:latin typeface="+mj-lt"/>
            </a:endParaRPr>
          </a:p>
          <a:p>
            <a:endParaRPr lang="zh-CN" altLang="en-US" sz="1800" dirty="0">
              <a:latin typeface="+mj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2807" y="2102905"/>
            <a:ext cx="6370236" cy="2961620"/>
            <a:chOff x="2152605" y="2034095"/>
            <a:chExt cx="6370236" cy="2961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921888" y="4626383"/>
                  <a:ext cx="6009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altLang="zh-CN" i="1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888" y="4626383"/>
                  <a:ext cx="60095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52605" y="2130444"/>
                  <a:ext cx="6009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05" y="2130444"/>
                  <a:ext cx="60095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组合 28"/>
            <p:cNvGrpSpPr/>
            <p:nvPr/>
          </p:nvGrpSpPr>
          <p:grpSpPr>
            <a:xfrm>
              <a:off x="2453082" y="2034095"/>
              <a:ext cx="6022501" cy="2701957"/>
              <a:chOff x="2453082" y="2034095"/>
              <a:chExt cx="6022501" cy="2701957"/>
            </a:xfrm>
          </p:grpSpPr>
          <p:pic>
            <p:nvPicPr>
              <p:cNvPr id="19" name="image22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9" b="5887"/>
              <a:stretch/>
            </p:blipFill>
            <p:spPr bwMode="auto">
              <a:xfrm>
                <a:off x="2558216" y="2130444"/>
                <a:ext cx="5838466" cy="2605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直接箭头连接符 12"/>
              <p:cNvCxnSpPr/>
              <p:nvPr/>
            </p:nvCxnSpPr>
            <p:spPr bwMode="auto">
              <a:xfrm>
                <a:off x="2453082" y="4626383"/>
                <a:ext cx="6022501" cy="0"/>
              </a:xfrm>
              <a:prstGeom prst="straightConnector1">
                <a:avLst/>
              </a:prstGeom>
              <a:ln w="19050"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 bwMode="auto">
              <a:xfrm flipV="1">
                <a:off x="2692982" y="2034095"/>
                <a:ext cx="0" cy="2701957"/>
              </a:xfrm>
              <a:prstGeom prst="straightConnector1">
                <a:avLst/>
              </a:prstGeom>
              <a:ln w="19050">
                <a:headEnd type="none" w="med" len="med"/>
                <a:tailEnd type="arrow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本框 7"/>
          <p:cNvSpPr txBox="1"/>
          <p:nvPr/>
        </p:nvSpPr>
        <p:spPr>
          <a:xfrm>
            <a:off x="1213740" y="3029717"/>
            <a:ext cx="5105400" cy="110799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SG" altLang="zh-CN" dirty="0">
                <a:latin typeface="+mj-lt"/>
              </a:rPr>
              <a:t>When </a:t>
            </a:r>
            <a:r>
              <a:rPr lang="en-SG" altLang="zh-CN" i="1" dirty="0">
                <a:latin typeface="+mj-lt"/>
              </a:rPr>
              <a:t>θ</a:t>
            </a:r>
            <a:r>
              <a:rPr lang="en-SG" altLang="zh-CN" dirty="0">
                <a:latin typeface="+mj-lt"/>
              </a:rPr>
              <a:t> increases, the </a:t>
            </a:r>
            <a:r>
              <a:rPr lang="en-SG" altLang="zh-CN" dirty="0" smtClean="0">
                <a:latin typeface="+mj-lt"/>
              </a:rPr>
              <a:t>wiggle room(</a:t>
            </a:r>
            <a:r>
              <a:rPr lang="en-SG" altLang="zh-CN" i="1" dirty="0" smtClean="0">
                <a:latin typeface="+mj-lt"/>
              </a:rPr>
              <a:t>s</a:t>
            </a:r>
            <a:r>
              <a:rPr lang="en-SG" altLang="zh-CN" dirty="0">
                <a:latin typeface="+mj-lt"/>
              </a:rPr>
              <a:t>) decreases.</a:t>
            </a:r>
            <a:endParaRPr lang="zh-CN" altLang="zh-CN" dirty="0">
              <a:latin typeface="+mj-lt"/>
            </a:endParaRPr>
          </a:p>
          <a:p>
            <a:endParaRPr lang="zh-CN" altLang="en-US" sz="18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4912205"/>
            <a:ext cx="8812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100" dirty="0" smtClean="0"/>
              <a:t>Data retrieved from http</a:t>
            </a:r>
            <a:r>
              <a:rPr lang="en-SG" altLang="zh-CN" sz="1100" dirty="0"/>
              <a:t>://www.sportsknowhow.com/basketball/dimensions/nba-basketball-court-dimensions.html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749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6350783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385965" y="61912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SG" altLang="zh-CN" sz="2800" dirty="0"/>
              <a:t>When the angle between the point of shooting and the zero degree line (</a:t>
            </a:r>
            <a:r>
              <a:rPr lang="en-SG" altLang="zh-CN" sz="2800" i="1" dirty="0"/>
              <a:t>θ)</a:t>
            </a:r>
            <a:r>
              <a:rPr lang="en-SG" altLang="zh-CN" sz="2800" dirty="0"/>
              <a:t> increases, the wiggle room(</a:t>
            </a:r>
            <a:r>
              <a:rPr lang="en-SG" altLang="zh-CN" sz="2800" i="1" dirty="0"/>
              <a:t>s</a:t>
            </a:r>
            <a:r>
              <a:rPr lang="en-SG" altLang="zh-CN" sz="2800" dirty="0"/>
              <a:t>) decreases, the possibility of scoring decreases.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SG" altLang="zh-CN" sz="2800" dirty="0"/>
              <a:t>When </a:t>
            </a:r>
            <a:r>
              <a:rPr lang="en-SG" altLang="zh-CN" sz="2800" i="1" dirty="0"/>
              <a:t>θ</a:t>
            </a:r>
            <a:r>
              <a:rPr lang="en-SG" altLang="zh-CN" sz="2800" dirty="0"/>
              <a:t> increases, the shift angle variation (</a:t>
            </a:r>
            <a:r>
              <a:rPr lang="en-SG" altLang="zh-CN" sz="2800" i="1" dirty="0"/>
              <a:t>γ</a:t>
            </a:r>
            <a:r>
              <a:rPr lang="en-SG" altLang="zh-CN" sz="2800" dirty="0"/>
              <a:t>) increases, the possibility of scoring increases</a:t>
            </a:r>
          </a:p>
          <a:p>
            <a:pPr>
              <a:buFont typeface="Wingdings" panose="05000000000000000000" pitchFamily="2" charset="2"/>
              <a:buChar char="l"/>
            </a:pPr>
            <a:endParaRPr lang="zh-CN" altLang="zh-CN" sz="2800" dirty="0"/>
          </a:p>
          <a:p>
            <a:endParaRPr lang="zh-CN" altLang="zh-C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07"/>
          <p:cNvSpPr>
            <a:spLocks noChangeArrowheads="1"/>
          </p:cNvSpPr>
          <p:nvPr/>
        </p:nvSpPr>
        <p:spPr bwMode="auto">
          <a:xfrm>
            <a:off x="685800" y="907064"/>
            <a:ext cx="7702550" cy="3682399"/>
          </a:xfrm>
          <a:prstGeom prst="roundRect">
            <a:avLst>
              <a:gd name="adj" fmla="val 4019"/>
            </a:avLst>
          </a:prstGeom>
          <a:noFill/>
          <a:ln w="25400" cmpd="sng">
            <a:solidFill>
              <a:srgbClr val="BFBFB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5" tIns="45713" rIns="91425" bIns="45713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 sz="88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AutoShape 196"/>
          <p:cNvSpPr>
            <a:spLocks noChangeArrowheads="1"/>
          </p:cNvSpPr>
          <p:nvPr/>
        </p:nvSpPr>
        <p:spPr bwMode="auto">
          <a:xfrm>
            <a:off x="998538" y="2234207"/>
            <a:ext cx="2117725" cy="2131753"/>
          </a:xfrm>
          <a:prstGeom prst="roundRect">
            <a:avLst>
              <a:gd name="adj" fmla="val 3727"/>
            </a:avLst>
          </a:prstGeom>
          <a:solidFill>
            <a:schemeClr val="folHlink">
              <a:alpha val="17999"/>
            </a:schemeClr>
          </a:solidFill>
          <a:ln w="12700" cmpd="sng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Text Box 228"/>
          <p:cNvSpPr txBox="1">
            <a:spLocks noChangeArrowheads="1"/>
          </p:cNvSpPr>
          <p:nvPr/>
        </p:nvSpPr>
        <p:spPr bwMode="auto">
          <a:xfrm>
            <a:off x="1262063" y="2329774"/>
            <a:ext cx="1571625" cy="203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>
                <a:sym typeface="DK Crayon Crumble" pitchFamily="2" charset="0"/>
              </a:rPr>
              <a:t>1. To deduce the function of making </a:t>
            </a:r>
          </a:p>
          <a:p>
            <a:r>
              <a:rPr lang="en-US" altLang="zh-CN" sz="1600" b="1" dirty="0">
                <a:sym typeface="DK Crayon Crumble" pitchFamily="2" charset="0"/>
              </a:rPr>
              <a:t>bank shot </a:t>
            </a:r>
            <a:r>
              <a:rPr lang="en-US" altLang="zh-CN" sz="1600" dirty="0">
                <a:sym typeface="DK Crayon Crumble" pitchFamily="2" charset="0"/>
              </a:rPr>
              <a:t>and making </a:t>
            </a:r>
            <a:r>
              <a:rPr lang="en-US" altLang="zh-CN" sz="1600" b="1" dirty="0">
                <a:sym typeface="DK Crayon Crumble" pitchFamily="2" charset="0"/>
              </a:rPr>
              <a:t>swish</a:t>
            </a:r>
            <a:r>
              <a:rPr lang="en-US" altLang="zh-CN" sz="1600" dirty="0">
                <a:sym typeface="DK Crayon Crumble" pitchFamily="2" charset="0"/>
              </a:rPr>
              <a:t> on selected points on the court.</a:t>
            </a:r>
            <a:endParaRPr lang="zh-CN" altLang="en-US" sz="1600" dirty="0">
              <a:sym typeface="DK Crayon Crumble" pitchFamily="2" charset="0"/>
            </a:endParaRPr>
          </a:p>
          <a:p>
            <a:endParaRPr lang="zh-CN" altLang="en-US" sz="2000" dirty="0">
              <a:sym typeface="DK Crayon Crumble" pitchFamily="2" charset="0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2195513" y="555625"/>
            <a:ext cx="4751388" cy="698253"/>
            <a:chOff x="0" y="0"/>
            <a:chExt cx="2993" cy="453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2993" cy="45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>
              <a:off x="0" y="56"/>
              <a:ext cx="2993" cy="341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48999"/>
              </a:schemeClr>
            </a:soli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1026" y="100"/>
              <a:ext cx="94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conclusion</a:t>
              </a:r>
              <a:endParaRPr lang="zh-CN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AutoShape 196"/>
          <p:cNvSpPr>
            <a:spLocks noChangeArrowheads="1"/>
          </p:cNvSpPr>
          <p:nvPr/>
        </p:nvSpPr>
        <p:spPr bwMode="auto">
          <a:xfrm>
            <a:off x="3492500" y="2234207"/>
            <a:ext cx="2119313" cy="2131753"/>
          </a:xfrm>
          <a:prstGeom prst="roundRect">
            <a:avLst>
              <a:gd name="adj" fmla="val 3727"/>
            </a:avLst>
          </a:prstGeom>
          <a:solidFill>
            <a:schemeClr val="folHlink">
              <a:alpha val="17999"/>
            </a:schemeClr>
          </a:solidFill>
          <a:ln w="12700" cmpd="sng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 Box 229"/>
          <p:cNvSpPr txBox="1">
            <a:spLocks noChangeArrowheads="1"/>
          </p:cNvSpPr>
          <p:nvPr/>
        </p:nvSpPr>
        <p:spPr bwMode="auto">
          <a:xfrm>
            <a:off x="3770313" y="2428423"/>
            <a:ext cx="1570038" cy="147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>
                <a:sym typeface="DK Crayon Crumble" pitchFamily="2" charset="0"/>
              </a:rPr>
              <a:t>2. To find the trend of </a:t>
            </a:r>
            <a:r>
              <a:rPr lang="en-US" altLang="zh-CN" sz="1600" b="1" dirty="0">
                <a:sym typeface="DK Crayon Crumble" pitchFamily="2" charset="0"/>
              </a:rPr>
              <a:t>possibility </a:t>
            </a:r>
            <a:r>
              <a:rPr lang="en-US" altLang="zh-CN" sz="1600" dirty="0">
                <a:sym typeface="DK Crayon Crumble" pitchFamily="2" charset="0"/>
              </a:rPr>
              <a:t>of scoring on selected points on the court.</a:t>
            </a:r>
            <a:endParaRPr lang="zh-CN" altLang="en-US" sz="1600" dirty="0"/>
          </a:p>
        </p:txBody>
      </p:sp>
      <p:sp>
        <p:nvSpPr>
          <p:cNvPr id="17" name="AutoShape 196"/>
          <p:cNvSpPr>
            <a:spLocks noChangeArrowheads="1"/>
          </p:cNvSpPr>
          <p:nvPr/>
        </p:nvSpPr>
        <p:spPr bwMode="auto">
          <a:xfrm>
            <a:off x="5975350" y="2252704"/>
            <a:ext cx="2117725" cy="2131753"/>
          </a:xfrm>
          <a:prstGeom prst="roundRect">
            <a:avLst>
              <a:gd name="adj" fmla="val 3727"/>
            </a:avLst>
          </a:prstGeom>
          <a:solidFill>
            <a:schemeClr val="folHlink">
              <a:alpha val="17999"/>
            </a:schemeClr>
          </a:solidFill>
          <a:ln w="12700" cmpd="sng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40000"/>
              </a:lnSpc>
            </a:pPr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Text Box 228"/>
          <p:cNvSpPr txBox="1">
            <a:spLocks noChangeArrowheads="1"/>
          </p:cNvSpPr>
          <p:nvPr/>
        </p:nvSpPr>
        <p:spPr bwMode="auto">
          <a:xfrm>
            <a:off x="6248400" y="2413009"/>
            <a:ext cx="1571625" cy="19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>
                <a:sym typeface="DK Crayon Crumble" pitchFamily="2" charset="0"/>
              </a:rPr>
              <a:t>3. To determine the </a:t>
            </a:r>
            <a:r>
              <a:rPr lang="en-US" altLang="zh-CN" sz="1600" b="1" dirty="0">
                <a:sym typeface="DK Crayon Crumble" pitchFamily="2" charset="0"/>
              </a:rPr>
              <a:t>optimum </a:t>
            </a:r>
            <a:r>
              <a:rPr lang="en-US" altLang="zh-CN" sz="1600" b="1" dirty="0" smtClean="0">
                <a:sym typeface="DK Crayon Crumble" pitchFamily="2" charset="0"/>
              </a:rPr>
              <a:t>release condition </a:t>
            </a:r>
            <a:r>
              <a:rPr lang="en-US" altLang="zh-CN" sz="1600" dirty="0">
                <a:sym typeface="DK Crayon Crumble" pitchFamily="2" charset="0"/>
              </a:rPr>
              <a:t>and </a:t>
            </a:r>
            <a:r>
              <a:rPr lang="en-US" altLang="zh-CN" sz="1600" b="1" dirty="0">
                <a:sym typeface="DK Crayon Crumble" pitchFamily="2" charset="0"/>
              </a:rPr>
              <a:t>height</a:t>
            </a:r>
            <a:r>
              <a:rPr lang="en-US" altLang="zh-CN" sz="1600" dirty="0">
                <a:sym typeface="DK Crayon Crumble" pitchFamily="2" charset="0"/>
              </a:rPr>
              <a:t> of scoring on selected points on the court.</a:t>
            </a:r>
            <a:endParaRPr lang="zh-CN" altLang="en-US" sz="1600" dirty="0">
              <a:sym typeface="DK Crayon Crumble" pitchFamily="2" charset="0"/>
            </a:endParaRPr>
          </a:p>
        </p:txBody>
      </p: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5868988" y="1534413"/>
            <a:ext cx="2303463" cy="698253"/>
            <a:chOff x="0" y="0"/>
            <a:chExt cx="1800225" cy="468312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800225" cy="468312"/>
            </a:xfrm>
            <a:prstGeom prst="roundRect">
              <a:avLst>
                <a:gd name="adj" fmla="val 16667"/>
              </a:avLst>
            </a:prstGeom>
            <a:solidFill>
              <a:srgbClr val="99B5B3">
                <a:alpha val="70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7" name="AutoShape 3"/>
            <p:cNvSpPr>
              <a:spLocks noChangeArrowheads="1"/>
            </p:cNvSpPr>
            <p:nvPr/>
          </p:nvSpPr>
          <p:spPr bwMode="auto">
            <a:xfrm>
              <a:off x="0" y="58539"/>
              <a:ext cx="1800225" cy="351234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70999"/>
              </a:srgbClr>
            </a:soli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34" name="Text Box 229"/>
          <p:cNvSpPr txBox="1">
            <a:spLocks noChangeArrowheads="1"/>
          </p:cNvSpPr>
          <p:nvPr/>
        </p:nvSpPr>
        <p:spPr bwMode="auto">
          <a:xfrm>
            <a:off x="6397626" y="1748667"/>
            <a:ext cx="1246188" cy="2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Objective 3</a:t>
            </a:r>
            <a:endParaRPr lang="ko-KR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AutoShape 222"/>
          <p:cNvSpPr>
            <a:spLocks noChangeArrowheads="1"/>
          </p:cNvSpPr>
          <p:nvPr/>
        </p:nvSpPr>
        <p:spPr bwMode="auto">
          <a:xfrm>
            <a:off x="5940426" y="2214169"/>
            <a:ext cx="2160588" cy="72446"/>
          </a:xfrm>
          <a:custGeom>
            <a:avLst/>
            <a:gdLst>
              <a:gd name="T0" fmla="*/ 237087214 w 21600"/>
              <a:gd name="T1" fmla="*/ 123384 h 21600"/>
              <a:gd name="T2" fmla="*/ 120808806 w 21600"/>
              <a:gd name="T3" fmla="*/ 246765 h 21600"/>
              <a:gd name="T4" fmla="*/ 4530300 w 21600"/>
              <a:gd name="T5" fmla="*/ 123384 h 21600"/>
              <a:gd name="T6" fmla="*/ 12080880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05 w 21600"/>
              <a:gd name="T13" fmla="*/ 2205 h 21600"/>
              <a:gd name="T14" fmla="*/ 19395 w 21600"/>
              <a:gd name="T15" fmla="*/ 193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0" y="21600"/>
                </a:lnTo>
                <a:lnTo>
                  <a:pt x="2079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40404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421063" y="1534413"/>
            <a:ext cx="2303463" cy="698254"/>
            <a:chOff x="0" y="0"/>
            <a:chExt cx="1800225" cy="468312"/>
          </a:xfrm>
        </p:grpSpPr>
        <p:sp>
          <p:nvSpPr>
            <p:cNvPr id="31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800225" cy="468312"/>
            </a:xfrm>
            <a:prstGeom prst="roundRect">
              <a:avLst>
                <a:gd name="adj" fmla="val 16667"/>
              </a:avLst>
            </a:prstGeom>
            <a:solidFill>
              <a:srgbClr val="99B5B3">
                <a:alpha val="70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0" y="58539"/>
              <a:ext cx="1800225" cy="351234"/>
            </a:xfrm>
            <a:prstGeom prst="roundRect">
              <a:avLst>
                <a:gd name="adj" fmla="val 16667"/>
              </a:avLst>
            </a:prstGeom>
            <a:solidFill>
              <a:srgbClr val="969696">
                <a:alpha val="70999"/>
              </a:srgbClr>
            </a:soli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0" hangingPunct="0"/>
              <a:endParaRPr lang="zh-CN" altLang="en-US" sz="2000">
                <a:solidFill>
                  <a:schemeClr val="tx2"/>
                </a:solidFill>
                <a:latin typeface="Calibri" pitchFamily="34" charset="0"/>
                <a:ea typeface="微软雅黑" pitchFamily="34" charset="-122"/>
              </a:endParaRPr>
            </a:p>
          </p:txBody>
        </p:sp>
      </p:grpSp>
      <p:sp>
        <p:nvSpPr>
          <p:cNvPr id="29" name="Text Box 229"/>
          <p:cNvSpPr txBox="1">
            <a:spLocks noChangeArrowheads="1"/>
          </p:cNvSpPr>
          <p:nvPr/>
        </p:nvSpPr>
        <p:spPr bwMode="auto">
          <a:xfrm>
            <a:off x="3932238" y="1748667"/>
            <a:ext cx="1246188" cy="27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Objective 2</a:t>
            </a:r>
            <a:endParaRPr lang="ko-KR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AutoShape 222"/>
          <p:cNvSpPr>
            <a:spLocks noChangeArrowheads="1"/>
          </p:cNvSpPr>
          <p:nvPr/>
        </p:nvSpPr>
        <p:spPr bwMode="auto">
          <a:xfrm>
            <a:off x="3497263" y="2223418"/>
            <a:ext cx="2160588" cy="72446"/>
          </a:xfrm>
          <a:custGeom>
            <a:avLst/>
            <a:gdLst>
              <a:gd name="T0" fmla="*/ 237087214 w 21600"/>
              <a:gd name="T1" fmla="*/ 123384 h 21600"/>
              <a:gd name="T2" fmla="*/ 120808806 w 21600"/>
              <a:gd name="T3" fmla="*/ 246765 h 21600"/>
              <a:gd name="T4" fmla="*/ 4530300 w 21600"/>
              <a:gd name="T5" fmla="*/ 123384 h 21600"/>
              <a:gd name="T6" fmla="*/ 12080880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205 w 21600"/>
              <a:gd name="T13" fmla="*/ 2205 h 21600"/>
              <a:gd name="T14" fmla="*/ 19395 w 21600"/>
              <a:gd name="T15" fmla="*/ 1939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0" y="21600"/>
                </a:lnTo>
                <a:lnTo>
                  <a:pt x="2079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40404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900113" y="1534413"/>
            <a:ext cx="2303463" cy="735247"/>
            <a:chOff x="0" y="0"/>
            <a:chExt cx="1451" cy="477"/>
          </a:xfrm>
        </p:grpSpPr>
        <p:grpSp>
          <p:nvGrpSpPr>
            <p:cNvPr id="23" name="Group 30"/>
            <p:cNvGrpSpPr>
              <a:grpSpLocks/>
            </p:cNvGrpSpPr>
            <p:nvPr/>
          </p:nvGrpSpPr>
          <p:grpSpPr bwMode="auto">
            <a:xfrm>
              <a:off x="0" y="0"/>
              <a:ext cx="1451" cy="453"/>
              <a:chOff x="0" y="0"/>
              <a:chExt cx="1800225" cy="468312"/>
            </a:xfrm>
          </p:grpSpPr>
          <p:sp>
            <p:nvSpPr>
              <p:cNvPr id="26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25" cy="468312"/>
              </a:xfrm>
              <a:prstGeom prst="roundRect">
                <a:avLst>
                  <a:gd name="adj" fmla="val 16667"/>
                </a:avLst>
              </a:prstGeom>
              <a:solidFill>
                <a:srgbClr val="99B5B3">
                  <a:alpha val="7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0" y="58539"/>
                <a:ext cx="1800225" cy="351234"/>
              </a:xfrm>
              <a:prstGeom prst="roundRect">
                <a:avLst>
                  <a:gd name="adj" fmla="val 16667"/>
                </a:avLst>
              </a:prstGeom>
              <a:solidFill>
                <a:srgbClr val="808080">
                  <a:alpha val="70999"/>
                </a:srgbClr>
              </a:soli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24" name="Text Box 229"/>
            <p:cNvSpPr txBox="1">
              <a:spLocks noChangeArrowheads="1"/>
            </p:cNvSpPr>
            <p:nvPr/>
          </p:nvSpPr>
          <p:spPr bwMode="auto">
            <a:xfrm>
              <a:off x="333" y="139"/>
              <a:ext cx="785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Objective 1</a:t>
              </a:r>
              <a:endParaRPr lang="ko-KR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AutoShape 222"/>
            <p:cNvSpPr>
              <a:spLocks noChangeArrowheads="1"/>
            </p:cNvSpPr>
            <p:nvPr/>
          </p:nvSpPr>
          <p:spPr bwMode="auto">
            <a:xfrm>
              <a:off x="42" y="430"/>
              <a:ext cx="1361" cy="47"/>
            </a:xfrm>
            <a:custGeom>
              <a:avLst/>
              <a:gdLst>
                <a:gd name="T0" fmla="*/ 237087214 w 21600"/>
                <a:gd name="T1" fmla="*/ 123384 h 21600"/>
                <a:gd name="T2" fmla="*/ 120808806 w 21600"/>
                <a:gd name="T3" fmla="*/ 246765 h 21600"/>
                <a:gd name="T4" fmla="*/ 4530300 w 21600"/>
                <a:gd name="T5" fmla="*/ 123384 h 21600"/>
                <a:gd name="T6" fmla="*/ 12080880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52924" y="1677803"/>
            <a:ext cx="151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?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04248" y="1702727"/>
            <a:ext cx="151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?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program files (x86)\360se6\User Data\temp\u=184531758,3604250844&amp;fm=21&amp;gp=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1723675" y="4324746"/>
            <a:ext cx="656339" cy="4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program files (x86)\360se6\User Data\temp\u=184531758,3604250844&amp;fm=21&amp;gp=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"/>
          <a:stretch/>
        </p:blipFill>
        <p:spPr bwMode="auto">
          <a:xfrm>
            <a:off x="4352924" y="4324746"/>
            <a:ext cx="656339" cy="4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2750" y="241751"/>
                <a:ext cx="740727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altLang="zh-CN" dirty="0" smtClean="0"/>
                  <a:t>Variables </a:t>
                </a:r>
              </a:p>
              <a:p>
                <a:r>
                  <a:rPr lang="en-SG" altLang="zh-CN" dirty="0" smtClean="0"/>
                  <a:t>Height of the player (</a:t>
                </a:r>
                <a:r>
                  <a:rPr lang="en-SG" altLang="zh-CN" i="1" dirty="0" smtClean="0"/>
                  <a:t>h</a:t>
                </a:r>
                <a:r>
                  <a:rPr lang="en-SG" altLang="zh-CN" dirty="0" smtClean="0"/>
                  <a:t>)</a:t>
                </a:r>
              </a:p>
              <a:p>
                <a:r>
                  <a:rPr lang="en-SG" altLang="zh-CN" dirty="0" smtClean="0"/>
                  <a:t>Shifting angle variation </a:t>
                </a:r>
                <a:r>
                  <a:rPr lang="en-SG" altLang="zh-CN" dirty="0"/>
                  <a:t>(</a:t>
                </a:r>
                <a:r>
                  <a:rPr lang="en-SG" altLang="zh-CN" i="1" dirty="0"/>
                  <a:t>γ</a:t>
                </a:r>
                <a:r>
                  <a:rPr lang="en-SG" altLang="zh-CN" dirty="0"/>
                  <a:t>)</a:t>
                </a:r>
                <a:r>
                  <a:rPr lang="en-SG" altLang="zh-CN" dirty="0" smtClean="0"/>
                  <a:t>  </a:t>
                </a:r>
              </a:p>
              <a:p>
                <a:r>
                  <a:rPr lang="en-SG" altLang="zh-CN" dirty="0" smtClean="0"/>
                  <a:t>Wiggle room (</a:t>
                </a:r>
                <a:r>
                  <a:rPr lang="en-SG" altLang="zh-CN" i="1" dirty="0" smtClean="0"/>
                  <a:t>s</a:t>
                </a:r>
                <a:r>
                  <a:rPr lang="en-SG" altLang="zh-CN" dirty="0" smtClean="0"/>
                  <a:t>)</a:t>
                </a:r>
              </a:p>
              <a:p>
                <a:r>
                  <a:rPr lang="en-SG" altLang="zh-CN" dirty="0" smtClean="0"/>
                  <a:t>Launch angle (</a:t>
                </a:r>
                <a14:m>
                  <m:oMath xmlns:m="http://schemas.openxmlformats.org/officeDocument/2006/math">
                    <m:r>
                      <a:rPr lang="en-SG" altLang="zh-CN" i="1">
                        <a:solidFill>
                          <a:srgbClr val="00000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SG" altLang="zh-CN" dirty="0" smtClean="0"/>
                  <a:t>)</a:t>
                </a:r>
              </a:p>
              <a:p>
                <a:r>
                  <a:rPr lang="en-SG" altLang="zh-CN" dirty="0" smtClean="0"/>
                  <a:t>Launch speed (</a:t>
                </a:r>
                <a:r>
                  <a:rPr lang="en-SG" altLang="zh-CN" i="1" dirty="0" smtClean="0"/>
                  <a:t>v</a:t>
                </a:r>
                <a:r>
                  <a:rPr lang="en-SG" altLang="zh-CN" dirty="0" smtClean="0"/>
                  <a:t>)</a:t>
                </a:r>
              </a:p>
              <a:p>
                <a:r>
                  <a:rPr lang="en-SG" altLang="zh-CN" dirty="0" smtClean="0"/>
                  <a:t>Position of the player (</a:t>
                </a:r>
                <a:r>
                  <a:rPr lang="en-SG" altLang="zh-CN" i="1" dirty="0" smtClean="0"/>
                  <a:t>x</a:t>
                </a:r>
                <a:r>
                  <a:rPr lang="en-SG" altLang="zh-CN" dirty="0" smtClean="0"/>
                  <a:t>,</a:t>
                </a:r>
                <a:r>
                  <a:rPr lang="en-SG" altLang="zh-CN" dirty="0"/>
                  <a:t> </a:t>
                </a:r>
                <a14:m>
                  <m:oMath xmlns:m="http://schemas.openxmlformats.org/officeDocument/2006/math">
                    <m:r>
                      <a:rPr lang="en-SG" altLang="zh-CN" i="1">
                        <a:latin typeface="Cambria Math"/>
                      </a:rPr>
                      <m:t>𝛼</m:t>
                    </m:r>
                  </m:oMath>
                </a14:m>
                <a:r>
                  <a:rPr lang="en-SG" altLang="zh-CN" dirty="0" smtClean="0"/>
                  <a:t>)</a:t>
                </a:r>
              </a:p>
              <a:p>
                <a:endParaRPr lang="en-SG" altLang="zh-CN" dirty="0"/>
              </a:p>
              <a:p>
                <a:r>
                  <a:rPr lang="en-SG" altLang="zh-CN" b="1" dirty="0" smtClean="0"/>
                  <a:t>possibility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" y="241751"/>
                <a:ext cx="7407275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741" t="-1179"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8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4" grpId="0" animBg="1"/>
      <p:bldP spid="16" grpId="0"/>
      <p:bldP spid="16" grpId="1"/>
      <p:bldP spid="18" grpId="0"/>
      <p:bldP spid="34" grpId="0"/>
      <p:bldP spid="29" grpId="0"/>
      <p:bldP spid="30" grpId="0" animBg="1"/>
      <p:bldP spid="5" grpId="0"/>
      <p:bldP spid="5" grpId="1"/>
      <p:bldP spid="4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24272"/>
            <a:ext cx="8229600" cy="857250"/>
          </a:xfrm>
        </p:spPr>
        <p:txBody>
          <a:bodyPr/>
          <a:lstStyle/>
          <a:p>
            <a:r>
              <a:rPr lang="en-US" altLang="zh-CN" dirty="0" smtClean="0"/>
              <a:t>R</a:t>
            </a:r>
            <a:r>
              <a:rPr lang="en-SG" altLang="zh-CN" dirty="0" err="1" smtClean="0"/>
              <a:t>eferences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84435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Duan</a:t>
            </a:r>
            <a:r>
              <a:rPr lang="en-US" altLang="zh-CN" sz="1600" dirty="0"/>
              <a:t>, R. (2009). The physical model of basketball shooting motion track and hitting rate </a:t>
            </a:r>
            <a:r>
              <a:rPr lang="en-US" altLang="zh-CN" sz="1600" i="1" dirty="0"/>
              <a:t>Science and Technology Consulting Herald Year 2009 number 20</a:t>
            </a:r>
            <a:r>
              <a:rPr lang="en-US" altLang="zh-CN" sz="1600" dirty="0"/>
              <a:t> Retrieved on 2 Feb 2015 from</a:t>
            </a:r>
            <a:endParaRPr lang="zh-CN" altLang="zh-CN" sz="1600" dirty="0"/>
          </a:p>
          <a:p>
            <a:r>
              <a:rPr lang="en-US" altLang="zh-CN" sz="1600" dirty="0">
                <a:hlinkClick r:id="rId2"/>
              </a:rPr>
              <a:t>http://wenku.baidu.com/view/1812a541336c1eb91a375d61.html</a:t>
            </a:r>
            <a:endParaRPr lang="zh-CN" altLang="zh-CN" sz="1600" dirty="0"/>
          </a:p>
          <a:p>
            <a:r>
              <a:rPr lang="en-US" altLang="zh-CN" sz="1600" dirty="0"/>
              <a:t>Silverberg, L.M. (2012). &amp; Wagner, K. (2012). </a:t>
            </a:r>
            <a:r>
              <a:rPr lang="en-US" altLang="zh-CN" sz="1600" dirty="0">
                <a:hlinkClick r:id="rId3"/>
              </a:rPr>
              <a:t>Science Has Calculated the Perfect Basketball Shot</a:t>
            </a:r>
            <a:r>
              <a:rPr lang="en-US" altLang="zh-CN" sz="1600" dirty="0"/>
              <a:t> </a:t>
            </a:r>
            <a:r>
              <a:rPr lang="en-US" altLang="zh-CN" sz="1600" dirty="0">
                <a:hlinkClick r:id="rId3"/>
              </a:rPr>
              <a:t>Retrieved on 14 Feb 2015</a:t>
            </a:r>
            <a:r>
              <a:rPr lang="en-US" altLang="zh-CN" sz="1600" dirty="0"/>
              <a:t> from</a:t>
            </a:r>
            <a:endParaRPr lang="zh-CN" altLang="zh-CN" sz="1600" dirty="0"/>
          </a:p>
          <a:p>
            <a:r>
              <a:rPr lang="en-US" altLang="zh-CN" sz="1600" dirty="0">
                <a:hlinkClick r:id="rId3"/>
              </a:rPr>
              <a:t>http://gizmodo.com/5928074/science-has-calculated-the-perfect-basketball-shot</a:t>
            </a:r>
            <a:endParaRPr lang="zh-CN" altLang="zh-CN" sz="1600" dirty="0"/>
          </a:p>
          <a:p>
            <a:r>
              <a:rPr lang="en-US" altLang="zh-CN" sz="1600" dirty="0"/>
              <a:t>Gorski, C. (2011). Best “sweet spots” on the backboard Retrieved on 24 Feb 2015 from </a:t>
            </a:r>
            <a:endParaRPr lang="zh-CN" altLang="zh-CN" sz="1600" dirty="0"/>
          </a:p>
          <a:p>
            <a:r>
              <a:rPr lang="en-US" altLang="zh-CN" sz="1600" dirty="0">
                <a:hlinkClick r:id="rId4"/>
              </a:rPr>
              <a:t>http://phys.org/news/2011-03-sweet-backboard.html</a:t>
            </a:r>
            <a:endParaRPr lang="zh-CN" altLang="zh-CN" sz="1600" dirty="0"/>
          </a:p>
          <a:p>
            <a:r>
              <a:rPr lang="en-US" altLang="zh-CN" sz="1600" dirty="0" err="1"/>
              <a:t>Brabandere</a:t>
            </a:r>
            <a:r>
              <a:rPr lang="en-US" altLang="zh-CN" sz="1600" dirty="0"/>
              <a:t>, S.D. (2014). Basketball: The Geometry of Banking a Basket Retrieved 12 February, 2015 from </a:t>
            </a:r>
            <a:endParaRPr lang="zh-CN" altLang="zh-CN" sz="1600" dirty="0"/>
          </a:p>
          <a:p>
            <a:r>
              <a:rPr lang="en-US" altLang="zh-CN" sz="1600" u="sng" dirty="0">
                <a:hlinkClick r:id="rId5"/>
              </a:rPr>
              <a:t>http://www.sciencebuddies.org/science-fair-projects/project_ideas/Sports_p064.shtml#procedure</a:t>
            </a:r>
            <a:endParaRPr lang="zh-CN" altLang="zh-CN" sz="1600" dirty="0"/>
          </a:p>
          <a:p>
            <a:r>
              <a:rPr lang="en-US" altLang="zh-CN" sz="1600" b="1" dirty="0">
                <a:hlinkClick r:id="rId6"/>
              </a:rPr>
              <a:t>Begley, </a:t>
            </a:r>
            <a:r>
              <a:rPr lang="en-US" altLang="zh-CN" sz="1600" b="1" dirty="0" smtClean="0">
                <a:hlinkClick r:id="rId6"/>
              </a:rPr>
              <a:t>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13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(</a:t>
            </a:r>
            <a:r>
              <a:rPr lang="en-US" altLang="zh-CN" sz="1600" dirty="0"/>
              <a:t>2011). “Nothing but net?” Basketball science has more answers Retrieved on 24 Feb 2015 from 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u="sng" dirty="0">
                <a:hlinkClick r:id="rId2"/>
              </a:rPr>
              <a:t>http://www.reuters.com/article/2012/07/21/us-oly-science-bask-adv- idUSBRE86K0BG20120721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dirty="0"/>
              <a:t>Yan, S.S. (2008).  Interesting physics in ball games </a:t>
            </a:r>
            <a:r>
              <a:rPr lang="en-US" altLang="zh-CN" sz="1600" i="1" dirty="0"/>
              <a:t>Physics 37 volume year 2008 number 7 </a:t>
            </a:r>
            <a:r>
              <a:rPr lang="en-US" altLang="zh-CN" sz="1600" dirty="0"/>
              <a:t>Retrieved on 1 Feb 2015 from</a:t>
            </a:r>
            <a:endParaRPr lang="zh-CN" altLang="zh-CN" sz="1600" dirty="0"/>
          </a:p>
          <a:p>
            <a:pPr marL="0" indent="0">
              <a:buNone/>
            </a:pPr>
            <a:r>
              <a:rPr lang="en-US" altLang="zh-CN" sz="1600" dirty="0">
                <a:hlinkClick r:id="rId3"/>
              </a:rPr>
              <a:t>http://</a:t>
            </a:r>
            <a:r>
              <a:rPr lang="en-US" altLang="zh-CN" sz="1600" dirty="0" smtClean="0">
                <a:hlinkClick r:id="rId3"/>
              </a:rPr>
              <a:t>scholar.google.com.sg/scholar_url?url=http%3A%2F%2Fwww.wuli.ac.cn%2FN%2Farticle%2FdownloadArticleFile.do%3FattachType%3DPDF%26id%3D31255&amp;hl=zh-CN&amp;sa=T&amp;oi=ggp&amp;ct=res&amp;cd=5&amp;ei=lz3QVOm7MceEqgGQ9YHYCA&amp;scisig=AAGBfm3XcoVU6si-tVR5aBJXA1fUTY9inA&amp;nossl=1&amp;ws=1366x673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SG" altLang="zh-CN" sz="1600" dirty="0"/>
              <a:t>Sports know how.com </a:t>
            </a:r>
            <a:r>
              <a:rPr lang="en-US" altLang="zh-CN" sz="1600" dirty="0"/>
              <a:t>PROFESSIONAL-NBA BASKETBALL COURT </a:t>
            </a:r>
            <a:r>
              <a:rPr lang="en-US" altLang="zh-CN" sz="1600" dirty="0" smtClean="0"/>
              <a:t>DIMENSIONS NBA </a:t>
            </a:r>
            <a:r>
              <a:rPr lang="en-US" altLang="zh-CN" sz="1600" dirty="0"/>
              <a:t>Basketball Court Layout </a:t>
            </a:r>
            <a:r>
              <a:rPr lang="en-US" altLang="zh-CN" sz="1600" dirty="0" smtClean="0"/>
              <a:t>Diagram retrieved on 30 June 2015 from</a:t>
            </a:r>
          </a:p>
          <a:p>
            <a:pPr marL="0" indent="0">
              <a:buNone/>
            </a:pPr>
            <a:r>
              <a:rPr lang="en-US" altLang="zh-CN" sz="1600" dirty="0">
                <a:hlinkClick r:id="rId4"/>
              </a:rPr>
              <a:t>http://</a:t>
            </a:r>
            <a:r>
              <a:rPr lang="en-US" altLang="zh-CN" sz="1600" dirty="0" smtClean="0">
                <a:hlinkClick r:id="rId4"/>
              </a:rPr>
              <a:t>www.sportsknowhow.com/basketball/dimensions/nba-basketball-court-dimensions.html</a:t>
            </a:r>
            <a:endParaRPr lang="en-US" altLang="zh-CN" sz="1600" dirty="0" smtClean="0"/>
          </a:p>
          <a:p>
            <a:endParaRPr lang="en-US" altLang="zh-CN" sz="1600" dirty="0"/>
          </a:p>
          <a:p>
            <a:pPr marL="0" indent="0">
              <a:buNone/>
            </a:pPr>
            <a:endParaRPr lang="zh-CN" altLang="zh-CN" sz="1600" dirty="0"/>
          </a:p>
          <a:p>
            <a:pPr marL="0" indent="0">
              <a:buNone/>
            </a:pPr>
            <a:endParaRPr lang="zh-CN" altLang="en-US" sz="1600" dirty="0"/>
          </a:p>
          <a:p>
            <a:pPr marL="0" indent="0">
              <a:buNone/>
            </a:pP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042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13698" y="184043"/>
            <a:ext cx="8162761" cy="310179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277384" y="191587"/>
            <a:ext cx="0" cy="302634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97497" y="191256"/>
            <a:ext cx="0" cy="302634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317610" y="195360"/>
            <a:ext cx="0" cy="302634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337723" y="185898"/>
            <a:ext cx="0" cy="302634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357836" y="195439"/>
            <a:ext cx="0" cy="302634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7368437" y="187814"/>
            <a:ext cx="0" cy="302634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3528" y="692555"/>
            <a:ext cx="8496944" cy="4148941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2" y="1859446"/>
            <a:ext cx="9155875" cy="2063380"/>
          </a:xfrm>
          <a:custGeom>
            <a:avLst/>
            <a:gdLst>
              <a:gd name="connsiteX0" fmla="*/ 0 w 9155875"/>
              <a:gd name="connsiteY0" fmla="*/ 2291937 h 2291937"/>
              <a:gd name="connsiteX1" fmla="*/ 2909455 w 9155875"/>
              <a:gd name="connsiteY1" fmla="*/ 2291937 h 2291937"/>
              <a:gd name="connsiteX2" fmla="*/ 5807034 w 9155875"/>
              <a:gd name="connsiteY2" fmla="*/ 0 h 2291937"/>
              <a:gd name="connsiteX3" fmla="*/ 9155875 w 9155875"/>
              <a:gd name="connsiteY3" fmla="*/ 0 h 22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5875" h="2291937">
                <a:moveTo>
                  <a:pt x="0" y="2291937"/>
                </a:moveTo>
                <a:lnTo>
                  <a:pt x="2909455" y="2291937"/>
                </a:lnTo>
                <a:lnTo>
                  <a:pt x="5807034" y="0"/>
                </a:lnTo>
                <a:lnTo>
                  <a:pt x="9155875" y="0"/>
                </a:lnTo>
              </a:path>
            </a:pathLst>
          </a:custGeom>
          <a:ln w="38100">
            <a:solidFill>
              <a:srgbClr val="224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7283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12770" y="3804262"/>
            <a:ext cx="288032" cy="2593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3" idx="0"/>
          </p:cNvCxnSpPr>
          <p:nvPr/>
        </p:nvCxnSpPr>
        <p:spPr>
          <a:xfrm flipV="1">
            <a:off x="1156786" y="2891135"/>
            <a:ext cx="0" cy="913127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2438540" y="2872115"/>
            <a:ext cx="0" cy="913127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/>
        </p:nvSpPr>
        <p:spPr>
          <a:xfrm>
            <a:off x="1012770" y="3804262"/>
            <a:ext cx="288032" cy="2593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277384" y="3804262"/>
            <a:ext cx="288032" cy="2593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3851920" y="2762923"/>
            <a:ext cx="0" cy="302107"/>
          </a:xfrm>
          <a:prstGeom prst="line">
            <a:avLst/>
          </a:prstGeom>
          <a:ln w="28575">
            <a:solidFill>
              <a:srgbClr val="0072F0"/>
            </a:solidFill>
            <a:prstDash val="lgDashDot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21404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Quick intro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007567" y="2094933"/>
            <a:ext cx="12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Objective 1</a:t>
            </a:r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82071" y="1918157"/>
            <a:ext cx="128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Objective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9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49E-8 L 0.13733 0.000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28 L 0.05312 0.00056 " pathEditMode="relative" rAng="0" ptsTypes="AA"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2 0.00056 L 0.15642 -0.12937 " pathEditMode="relative" rAng="0" ptsTypes="AA">
                                      <p:cBhvr>
                                        <p:cTn id="4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64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3" grpId="1" animBg="1"/>
      <p:bldP spid="33" grpId="2" animBg="1"/>
      <p:bldP spid="10" grpId="0"/>
      <p:bldP spid="10" grpId="1"/>
      <p:bldP spid="35" grpId="0"/>
      <p:bldP spid="35" grpId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536" y="-91752"/>
            <a:ext cx="8229600" cy="857250"/>
          </a:xfrm>
        </p:spPr>
        <p:txBody>
          <a:bodyPr/>
          <a:lstStyle/>
          <a:p>
            <a:r>
              <a:rPr lang="en-US" altLang="zh-CN" dirty="0" smtClean="0"/>
              <a:t>Web Report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"/>
          <a:stretch/>
        </p:blipFill>
        <p:spPr bwMode="auto">
          <a:xfrm>
            <a:off x="-756592" y="681472"/>
            <a:ext cx="10341293" cy="44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08" y="4766561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400" dirty="0" smtClean="0">
                <a:solidFill>
                  <a:schemeClr val="bg1"/>
                </a:solidFill>
              </a:rPr>
              <a:t>Mibmathinbasketball.weebly.com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463" y="2501900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6000">
                <a:solidFill>
                  <a:srgbClr val="F8F8F8"/>
                </a:solidFill>
                <a:latin typeface="Elephant" pitchFamily="2" charset="0"/>
                <a:ea typeface="叶根友行书繁" pitchFamily="2" charset="-122"/>
              </a:rPr>
              <a:t>Thank you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49"/>
            <a:ext cx="9144000" cy="51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文档\project\mib mathinbasketball\pictures\背景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01"/>
            <a:ext cx="9144000" cy="52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文档\project\mib mathinbasketball\pictures\mi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0" y="87979"/>
            <a:ext cx="9007045" cy="4754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5822" y="415672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4729590"/>
            <a:ext cx="68445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Picture taken form: </a:t>
            </a:r>
            <a:endParaRPr lang="en-US" altLang="zh-CN" sz="1050" dirty="0" smtClean="0">
              <a:solidFill>
                <a:schemeClr val="bg1"/>
              </a:solidFill>
            </a:endParaRPr>
          </a:p>
          <a:p>
            <a:r>
              <a:rPr lang="en-US" altLang="zh-CN" sz="1050" dirty="0" smtClean="0">
                <a:solidFill>
                  <a:schemeClr val="bg1"/>
                </a:solidFill>
              </a:rPr>
              <a:t>http</a:t>
            </a:r>
            <a:r>
              <a:rPr lang="en-US" altLang="zh-CN" sz="1050" dirty="0">
                <a:solidFill>
                  <a:schemeClr val="bg1"/>
                </a:solidFill>
              </a:rPr>
              <a:t>://satorifrenzy.deviantart.com/art/MIB3-wallpaper-by-satorikun-302439924</a:t>
            </a:r>
          </a:p>
        </p:txBody>
      </p:sp>
    </p:spTree>
    <p:extLst>
      <p:ext uri="{BB962C8B-B14F-4D97-AF65-F5344CB8AC3E}">
        <p14:creationId xmlns:p14="http://schemas.microsoft.com/office/powerpoint/2010/main" val="36150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47320" y="239824"/>
            <a:ext cx="100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Terminology</a:t>
            </a:r>
          </a:p>
          <a:p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-10590" y="212811"/>
            <a:ext cx="9164230" cy="174049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2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821426"/>
              </p:ext>
            </p:extLst>
          </p:nvPr>
        </p:nvGraphicFramePr>
        <p:xfrm>
          <a:off x="179512" y="700336"/>
          <a:ext cx="8712968" cy="2926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60240"/>
                <a:gridCol w="6552728"/>
              </a:tblGrid>
              <a:tr h="6229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Bank shot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A shot that hits the backboard before hitting the rim or </a:t>
                      </a:r>
                      <a:r>
                        <a:rPr kumimoji="0" lang="en-SG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g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oin</a:t>
                      </a:r>
                      <a:r>
                        <a:rPr kumimoji="0" lang="en-SG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g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through the net.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687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Free throw line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A restricted area on the court which allow </a:t>
                      </a:r>
                      <a:endParaRPr kumimoji="0" lang="en-SG" altLang="zh-CN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unopposed attempts to score points.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531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Swish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A shot which goes through the net without </a:t>
                      </a:r>
                      <a:endParaRPr kumimoji="0" lang="en-SG" altLang="zh-CN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hitting the backboard or rim.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  <a:tr h="68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Wiggle room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SG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  </a:t>
                      </a: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The area on the backboard where ball can go </a:t>
                      </a:r>
                      <a:endParaRPr kumimoji="0" lang="en-SG" altLang="zh-CN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j-lt"/>
                        <a:sym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  <a:sym typeface="Times New Roman" pitchFamily="18" charset="0"/>
                        </a:rPr>
                        <a:t>through the net if it hits.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pitchFamily="2" charset="-122"/>
                        <a:sym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sp>
        <p:nvSpPr>
          <p:cNvPr id="16" name="圆角矩形 15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380312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ound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282822" y="234171"/>
            <a:ext cx="101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Introduction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93466" y="205560"/>
            <a:ext cx="1779180" cy="344537"/>
          </a:xfrm>
          <a:prstGeom prst="roundRect">
            <a:avLst>
              <a:gd name="adj" fmla="val 9369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99592" y="250269"/>
            <a:ext cx="101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Terminology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"/>
          <p:cNvSpPr>
            <a:spLocks noChangeArrowheads="1"/>
          </p:cNvSpPr>
          <p:nvPr/>
        </p:nvSpPr>
        <p:spPr bwMode="auto">
          <a:xfrm>
            <a:off x="446088" y="988368"/>
            <a:ext cx="4572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400" dirty="0">
                <a:latin typeface="+mj-lt"/>
                <a:sym typeface="DK Crayon Crumble" pitchFamily="2" charset="0"/>
              </a:rPr>
              <a:t>We: Basketball Fans</a:t>
            </a:r>
            <a:endParaRPr lang="zh-CN" altLang="en-US" sz="4400" dirty="0">
              <a:latin typeface="+mj-lt"/>
              <a:sym typeface="DK Crayon Crumble" pitchFamily="2" charset="0"/>
            </a:endParaRPr>
          </a:p>
        </p:txBody>
      </p:sp>
      <p:sp>
        <p:nvSpPr>
          <p:cNvPr id="21" name="文本框 15"/>
          <p:cNvSpPr>
            <a:spLocks noChangeArrowheads="1"/>
          </p:cNvSpPr>
          <p:nvPr/>
        </p:nvSpPr>
        <p:spPr bwMode="auto">
          <a:xfrm>
            <a:off x="4584700" y="3652664"/>
            <a:ext cx="397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000" dirty="0">
                <a:latin typeface="+mj-lt"/>
                <a:sym typeface="DK Crayon Crumble" pitchFamily="2" charset="0"/>
              </a:rPr>
              <a:t>Others:  2-D</a:t>
            </a:r>
            <a:endParaRPr lang="zh-CN" altLang="en-US" sz="4000" dirty="0">
              <a:latin typeface="+mj-lt"/>
              <a:sym typeface="DK Crayon Crumble" pitchFamily="2" charset="0"/>
            </a:endParaRPr>
          </a:p>
        </p:txBody>
      </p:sp>
      <p:sp>
        <p:nvSpPr>
          <p:cNvPr id="22" name="文本框 16"/>
          <p:cNvSpPr>
            <a:spLocks noChangeArrowheads="1"/>
          </p:cNvSpPr>
          <p:nvPr/>
        </p:nvSpPr>
        <p:spPr bwMode="auto">
          <a:xfrm>
            <a:off x="4584700" y="1564432"/>
            <a:ext cx="4330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000" dirty="0">
                <a:latin typeface="+mj-lt"/>
                <a:sym typeface="DK Crayon Crumble" pitchFamily="2" charset="0"/>
              </a:rPr>
              <a:t>Others: Air resistance and rotation</a:t>
            </a:r>
            <a:endParaRPr lang="zh-CN" altLang="en-US" sz="4000" dirty="0">
              <a:latin typeface="+mj-lt"/>
              <a:sym typeface="DK Crayon Crumble" pitchFamily="2" charset="0"/>
            </a:endParaRPr>
          </a:p>
        </p:txBody>
      </p:sp>
      <p:sp>
        <p:nvSpPr>
          <p:cNvPr id="23" name="文本框 17"/>
          <p:cNvSpPr>
            <a:spLocks noChangeArrowheads="1"/>
          </p:cNvSpPr>
          <p:nvPr/>
        </p:nvSpPr>
        <p:spPr bwMode="auto">
          <a:xfrm>
            <a:off x="513697" y="2788568"/>
            <a:ext cx="39751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000" dirty="0">
                <a:latin typeface="+mj-lt"/>
                <a:sym typeface="DK Crayon Crumble" pitchFamily="2" charset="0"/>
              </a:rPr>
              <a:t>We: 3-D, possibility</a:t>
            </a:r>
            <a:endParaRPr lang="zh-CN" altLang="en-US" sz="4000" dirty="0">
              <a:latin typeface="+mj-lt"/>
              <a:sym typeface="DK Crayon Crumble" pitchFamily="2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493466" y="205560"/>
            <a:ext cx="1779180" cy="344537"/>
          </a:xfrm>
          <a:prstGeom prst="roundRect">
            <a:avLst>
              <a:gd name="adj" fmla="val 9369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7380312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82822" y="234171"/>
            <a:ext cx="101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Introduction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250269"/>
            <a:ext cx="101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Terminology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4008E-6 L 0.15329 0.000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7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utoUpdateAnimBg="0"/>
      <p:bldP spid="21" grpId="0" bldLvl="0" autoUpdateAnimBg="0"/>
      <p:bldP spid="22" grpId="0" bldLvl="0" autoUpdateAnimBg="0"/>
      <p:bldP spid="23" grpId="0" bldLvl="0" autoUpdateAnimBg="0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9"/>
          <p:cNvSpPr>
            <a:spLocks noChangeArrowheads="1"/>
          </p:cNvSpPr>
          <p:nvPr/>
        </p:nvSpPr>
        <p:spPr bwMode="auto">
          <a:xfrm>
            <a:off x="611560" y="944519"/>
            <a:ext cx="81518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dirty="0">
                <a:latin typeface="+mj-lt"/>
                <a:cs typeface="Times New Roman" pitchFamily="18" charset="0"/>
                <a:sym typeface="DK Crayon Crumble" pitchFamily="2" charset="0"/>
              </a:rPr>
              <a:t>● 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	To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deduce 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the function of making </a:t>
            </a:r>
          </a:p>
          <a:p>
            <a:r>
              <a:rPr lang="en-US" altLang="zh-CN" sz="2800" b="1" dirty="0">
                <a:latin typeface="+mj-lt"/>
                <a:sym typeface="DK Crayon Crumble" pitchFamily="2" charset="0"/>
              </a:rPr>
              <a:t>bank shot 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and making </a:t>
            </a:r>
            <a:r>
              <a:rPr lang="en-US" altLang="zh-CN" sz="2800" b="1" dirty="0">
                <a:latin typeface="+mj-lt"/>
                <a:sym typeface="DK Crayon Crumble" pitchFamily="2" charset="0"/>
              </a:rPr>
              <a:t>swish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 on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selected 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points on the court.</a:t>
            </a:r>
            <a:endParaRPr lang="zh-CN" altLang="en-US" sz="2800" dirty="0">
              <a:latin typeface="+mj-lt"/>
              <a:sym typeface="DK Crayon Crumble" pitchFamily="2" charset="0"/>
            </a:endParaRPr>
          </a:p>
          <a:p>
            <a:r>
              <a:rPr lang="en-US" altLang="zh-CN" sz="2800" dirty="0">
                <a:latin typeface="+mj-lt"/>
                <a:sym typeface="DK Crayon Crumble" pitchFamily="2" charset="0"/>
              </a:rPr>
              <a:t>● 	To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find the trend of </a:t>
            </a:r>
            <a:r>
              <a:rPr lang="en-US" altLang="zh-CN" sz="2800" b="1" dirty="0" smtClean="0">
                <a:latin typeface="+mj-lt"/>
                <a:sym typeface="DK Crayon Crumble" pitchFamily="2" charset="0"/>
              </a:rPr>
              <a:t>possibility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of scoring on selected points on the court.</a:t>
            </a:r>
            <a:endParaRPr lang="zh-CN" altLang="en-US" sz="2800" dirty="0">
              <a:latin typeface="+mj-lt"/>
              <a:sym typeface="DK Crayon Crumble" pitchFamily="2" charset="0"/>
            </a:endParaRPr>
          </a:p>
          <a:p>
            <a:r>
              <a:rPr lang="en-US" altLang="zh-CN" sz="2800" dirty="0">
                <a:latin typeface="+mj-lt"/>
                <a:sym typeface="DK Crayon Crumble" pitchFamily="2" charset="0"/>
              </a:rPr>
              <a:t>● 	To determine the </a:t>
            </a:r>
            <a:r>
              <a:rPr lang="en-US" altLang="zh-CN" sz="2800" b="1" dirty="0">
                <a:latin typeface="+mj-lt"/>
                <a:sym typeface="DK Crayon Crumble" pitchFamily="2" charset="0"/>
              </a:rPr>
              <a:t>optimum </a:t>
            </a:r>
            <a:r>
              <a:rPr lang="en-US" altLang="zh-CN" sz="2800" b="1" dirty="0" smtClean="0">
                <a:latin typeface="+mj-lt"/>
                <a:sym typeface="DK Crayon Crumble" pitchFamily="2" charset="0"/>
              </a:rPr>
              <a:t>release condition 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and </a:t>
            </a:r>
            <a:r>
              <a:rPr lang="en-US" altLang="zh-CN" sz="2800" b="1" dirty="0">
                <a:latin typeface="+mj-lt"/>
                <a:sym typeface="DK Crayon Crumble" pitchFamily="2" charset="0"/>
              </a:rPr>
              <a:t>height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 of scoring on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selected </a:t>
            </a:r>
            <a:r>
              <a:rPr lang="en-US" altLang="zh-CN" sz="2800" dirty="0">
                <a:latin typeface="+mj-lt"/>
                <a:sym typeface="DK Crayon Crumble" pitchFamily="2" charset="0"/>
              </a:rPr>
              <a:t>points on the court.</a:t>
            </a:r>
            <a:endParaRPr lang="zh-CN" altLang="en-US" sz="2800" dirty="0">
              <a:latin typeface="+mj-lt"/>
              <a:sym typeface="DK Crayon Crumble" pitchFamily="2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2282822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2282822" y="234171"/>
            <a:ext cx="101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Introduction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97497" y="234171"/>
            <a:ext cx="93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O</a:t>
            </a:r>
            <a:r>
              <a:rPr lang="en-SG" altLang="zh-CN" sz="1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bjectives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6337E-6 L 0.11111 -4.0633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utoUpdateAnimBg="0"/>
      <p:bldP spid="42" grpId="0" animBg="1"/>
      <p:bldP spid="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5" y="1132384"/>
            <a:ext cx="73199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  <a:sym typeface="DK Crayon Crumble" pitchFamily="2" charset="0"/>
              </a:rPr>
              <a:t>● What is the path of a </a:t>
            </a:r>
            <a:r>
              <a:rPr lang="en-US" altLang="zh-CN" sz="2800" b="1" dirty="0" smtClean="0">
                <a:latin typeface="+mj-lt"/>
                <a:sym typeface="DK Crayon Crumble" pitchFamily="2" charset="0"/>
              </a:rPr>
              <a:t>swish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 and </a:t>
            </a:r>
            <a:r>
              <a:rPr lang="en-US" altLang="zh-CN" sz="2800" b="1" dirty="0" smtClean="0">
                <a:latin typeface="+mj-lt"/>
                <a:sym typeface="DK Crayon Crumble" pitchFamily="2" charset="0"/>
              </a:rPr>
              <a:t>bank shot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on selected points on the court?</a:t>
            </a:r>
            <a:endParaRPr lang="zh-CN" altLang="en-US" sz="2800" dirty="0" smtClean="0">
              <a:latin typeface="+mj-lt"/>
              <a:sym typeface="DK Crayon Crumble" pitchFamily="2" charset="0"/>
            </a:endParaRPr>
          </a:p>
          <a:p>
            <a:r>
              <a:rPr lang="en-US" altLang="zh-CN" sz="2800" dirty="0" smtClean="0">
                <a:latin typeface="+mj-lt"/>
                <a:sym typeface="DK Crayon Crumble" pitchFamily="2" charset="0"/>
              </a:rPr>
              <a:t>●  What is the trend of the </a:t>
            </a:r>
            <a:r>
              <a:rPr lang="en-US" altLang="zh-CN" sz="2800" b="1" dirty="0" smtClean="0">
                <a:latin typeface="+mj-lt"/>
                <a:sym typeface="DK Crayon Crumble" pitchFamily="2" charset="0"/>
              </a:rPr>
              <a:t>possibility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to shoot on target on selected points on the court?</a:t>
            </a:r>
            <a:endParaRPr lang="zh-CN" altLang="en-US" sz="2800" dirty="0" smtClean="0">
              <a:latin typeface="+mj-lt"/>
              <a:sym typeface="DK Crayon Crumble" pitchFamily="2" charset="0"/>
            </a:endParaRPr>
          </a:p>
          <a:p>
            <a:r>
              <a:rPr lang="en-US" altLang="zh-CN" sz="2800" dirty="0" smtClean="0">
                <a:latin typeface="+mj-lt"/>
                <a:sym typeface="DK Crayon Crumble" pitchFamily="2" charset="0"/>
              </a:rPr>
              <a:t>●  What is the </a:t>
            </a:r>
            <a:r>
              <a:rPr lang="en-US" altLang="zh-CN" sz="2800" b="1" dirty="0" smtClean="0">
                <a:latin typeface="+mj-lt"/>
                <a:sym typeface="DK Crayon Crumble" pitchFamily="2" charset="0"/>
              </a:rPr>
              <a:t>best way and height </a:t>
            </a:r>
            <a:r>
              <a:rPr lang="en-US" altLang="zh-CN" sz="2800" dirty="0" smtClean="0">
                <a:latin typeface="+mj-lt"/>
                <a:sym typeface="DK Crayon Crumble" pitchFamily="2" charset="0"/>
              </a:rPr>
              <a:t>of scoring on selected points on the court?</a:t>
            </a:r>
            <a:endParaRPr lang="zh-CN" altLang="en-US" sz="2800" dirty="0">
              <a:latin typeface="+mj-lt"/>
              <a:sym typeface="DK Crayon Crumble" pitchFamily="2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3292885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297497" y="234171"/>
            <a:ext cx="934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j-lt"/>
                <a:cs typeface="Arial" pitchFamily="34" charset="0"/>
              </a:rPr>
              <a:t>O</a:t>
            </a:r>
            <a:r>
              <a:rPr lang="en-SG" altLang="zh-CN" sz="12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bjectives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20923" y="145864"/>
            <a:ext cx="126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Research problems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6337E-6 L 0.11111 -4.0633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42364" y="234171"/>
            <a:ext cx="2962672" cy="477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endParaRPr lang="en-SG" altLang="zh-CN" sz="3000" kern="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SG" altLang="zh-CN" sz="3000" kern="0" dirty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3000" kern="0" dirty="0" smtClean="0">
                <a:latin typeface="+mj-lt"/>
              </a:rPr>
              <a:t>The function of swish</a:t>
            </a:r>
          </a:p>
          <a:p>
            <a:pPr>
              <a:buFontTx/>
            </a:pPr>
            <a:endParaRPr lang="zh-CN" altLang="en-US" sz="3000" kern="0" dirty="0" smtClean="0"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33" name="圆角矩形 32"/>
          <p:cNvSpPr/>
          <p:nvPr/>
        </p:nvSpPr>
        <p:spPr>
          <a:xfrm>
            <a:off x="4314949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320923" y="145864"/>
            <a:ext cx="126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Research problems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7723" y="234171"/>
            <a:ext cx="102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1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E:\文档\project\mib mathinbasketball\pictures\swi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23" y="610377"/>
            <a:ext cx="4360275" cy="44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42364" y="1658073"/>
            <a:ext cx="2618143" cy="448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endParaRPr lang="en-SG" altLang="zh-CN" sz="3000" kern="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SG" altLang="zh-CN" sz="3000" kern="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SG" altLang="zh-CN" sz="3000" kern="0" dirty="0" smtClean="0">
                <a:latin typeface="+mj-lt"/>
              </a:rPr>
              <a:t>The function of bank shot</a:t>
            </a:r>
            <a:endParaRPr lang="zh-CN" altLang="en-US" sz="3000" kern="0" dirty="0" smtClean="0">
              <a:latin typeface="+mj-lt"/>
            </a:endParaRPr>
          </a:p>
          <a:p>
            <a:pPr>
              <a:buFontTx/>
            </a:pPr>
            <a:endParaRPr lang="zh-CN" altLang="en-US" sz="3000" kern="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364" y="4444752"/>
            <a:ext cx="38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dirty="0" smtClean="0"/>
              <a:t>We assume there is no air resistance and rotation of the ball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6337E-6 L 0.11111 -4.06337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  <p:bldP spid="33" grpId="1" animBg="1"/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/>
          <p:cNvSpPr txBox="1">
            <a:spLocks noGrp="1"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083089B-C6DC-4E79-B465-BF696A57EF00}" type="datetime1">
              <a:rPr lang="zh-CN" altLang="en-US" sz="1200">
                <a:solidFill>
                  <a:srgbClr val="898989"/>
                </a:solidFill>
              </a:rPr>
              <a:pPr/>
              <a:t>2015/7/24</a:t>
            </a:fld>
            <a:endParaRPr lang="en-US" altLang="zh-CN" sz="180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849506"/>
            <a:ext cx="3276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2400" kern="0" dirty="0" smtClean="0">
                <a:latin typeface="+mj-lt"/>
              </a:rPr>
              <a:t>According to the functio</a:t>
            </a:r>
            <a:r>
              <a:rPr lang="en-US" altLang="zh-CN" sz="2400" kern="0" dirty="0" smtClean="0">
                <a:latin typeface="+mj-lt"/>
              </a:rPr>
              <a:t>n</a:t>
            </a:r>
            <a:r>
              <a:rPr lang="zh-CN" altLang="en-US" sz="2400" kern="0" dirty="0" smtClean="0">
                <a:latin typeface="+mj-lt"/>
              </a:rPr>
              <a:t> of oblique projectile,</a:t>
            </a:r>
          </a:p>
          <a:p>
            <a:pPr marL="0" indent="0">
              <a:buFontTx/>
              <a:buNone/>
            </a:pPr>
            <a:endParaRPr lang="zh-CN" altLang="en-US" kern="0" dirty="0" smtClean="0">
              <a:latin typeface="+mj-lt"/>
            </a:endParaRPr>
          </a:p>
          <a:p>
            <a:pPr marL="0" indent="0">
              <a:buFontTx/>
              <a:buNone/>
            </a:pPr>
            <a:endParaRPr lang="zh-CN" altLang="en-US" kern="0" dirty="0">
              <a:latin typeface="+mj-lt"/>
              <a:sym typeface="Batang" pitchFamily="18" charset="-127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03527" y="1348408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Substituting </a:t>
            </a:r>
            <a:r>
              <a:rPr lang="zh-CN" altLang="en-US" i="1" dirty="0"/>
              <a:t>x</a:t>
            </a:r>
            <a:r>
              <a:rPr lang="zh-CN" altLang="en-US" i="1" baseline="-25000" dirty="0"/>
              <a:t>1</a:t>
            </a:r>
            <a:r>
              <a:rPr lang="zh-CN" altLang="en-US" dirty="0"/>
              <a:t> and </a:t>
            </a:r>
            <a:r>
              <a:rPr lang="zh-CN" altLang="en-US" i="1" dirty="0"/>
              <a:t>x</a:t>
            </a:r>
            <a:r>
              <a:rPr lang="zh-CN" altLang="en-US" i="1" baseline="-25000" dirty="0"/>
              <a:t>2</a:t>
            </a:r>
            <a:r>
              <a:rPr lang="zh-CN" altLang="en-US" dirty="0"/>
              <a:t> into </a:t>
            </a:r>
            <a:r>
              <a:rPr lang="zh-CN" altLang="en-US" i="1" dirty="0"/>
              <a:t>f(x)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81000" y="3275013"/>
            <a:ext cx="320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where </a:t>
            </a:r>
          </a:p>
          <a:p>
            <a:r>
              <a:rPr lang="zh-CN" altLang="en-US" dirty="0"/>
              <a:t> </a:t>
            </a:r>
            <a:r>
              <a:rPr lang="zh-CN" altLang="en-US" i="1" dirty="0"/>
              <a:t>x</a:t>
            </a:r>
            <a:r>
              <a:rPr lang="zh-CN" altLang="en-US" i="1" baseline="-25000" dirty="0"/>
              <a:t>1 </a:t>
            </a:r>
            <a:r>
              <a:rPr lang="zh-CN" altLang="en-US" i="1" dirty="0"/>
              <a:t>≤ x ≤ x</a:t>
            </a:r>
            <a:r>
              <a:rPr lang="zh-CN" altLang="en-US" i="1" baseline="-25000" dirty="0"/>
              <a:t>2</a:t>
            </a:r>
            <a:r>
              <a:rPr lang="zh-CN" altLang="en-US" i="1" dirty="0"/>
              <a:t>, </a:t>
            </a:r>
          </a:p>
          <a:p>
            <a:r>
              <a:rPr lang="zh-CN" altLang="en-US" dirty="0"/>
              <a:t>f</a:t>
            </a:r>
            <a:r>
              <a:rPr lang="zh-CN" altLang="en-US" i="1" dirty="0"/>
              <a:t>(x</a:t>
            </a:r>
            <a:r>
              <a:rPr lang="zh-CN" altLang="en-US" i="1" baseline="-25000" dirty="0"/>
              <a:t>1</a:t>
            </a:r>
            <a:r>
              <a:rPr lang="zh-CN" altLang="en-US" i="1" dirty="0"/>
              <a:t>) &gt;  h </a:t>
            </a:r>
          </a:p>
          <a:p>
            <a:r>
              <a:rPr lang="zh-CN" altLang="en-US" i="1" dirty="0"/>
              <a:t> </a:t>
            </a:r>
            <a:r>
              <a:rPr lang="zh-CN" altLang="en-US" dirty="0"/>
              <a:t>f</a:t>
            </a:r>
            <a:r>
              <a:rPr lang="zh-CN" altLang="en-US" i="1" dirty="0"/>
              <a:t>(x</a:t>
            </a:r>
            <a:r>
              <a:rPr lang="zh-CN" altLang="en-US" i="1" baseline="-25000" dirty="0"/>
              <a:t>2</a:t>
            </a:r>
            <a:r>
              <a:rPr lang="zh-CN" altLang="en-US" i="1" dirty="0"/>
              <a:t>) &lt;  h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38" name="圆角矩形 37"/>
          <p:cNvSpPr/>
          <p:nvPr/>
        </p:nvSpPr>
        <p:spPr>
          <a:xfrm>
            <a:off x="5328339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5337723" y="234171"/>
            <a:ext cx="102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1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981200" y="1792490"/>
                <a:ext cx="304275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zh-CN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SG" altLang="zh-CN" sz="240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func>
                            <m:funcPr>
                              <m:ctrlPr>
                                <a:rPr lang="zh-CN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SG" altLang="zh-CN" sz="24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zh-CN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SG" altLang="zh-CN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𝑣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SG" altLang="zh-CN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92490"/>
                <a:ext cx="3042756" cy="8989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7288" y="1348408"/>
            <a:ext cx="4021932" cy="3227476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7065220" y="2567608"/>
            <a:ext cx="0" cy="1524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751020" y="2567608"/>
            <a:ext cx="0" cy="1524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10"/>
              <p:cNvSpPr txBox="1"/>
              <p:nvPr/>
            </p:nvSpPr>
            <p:spPr>
              <a:xfrm>
                <a:off x="6698451" y="4050622"/>
                <a:ext cx="498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tx1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baseline="-25000" smtClean="0">
                          <a:solidFill>
                            <a:schemeClr val="tx1"/>
                          </a:solidFill>
                        </a:rPr>
                        <m:t>1</m:t>
                      </m:r>
                    </m:oMath>
                  </m:oMathPara>
                </a14:m>
                <a:endParaRPr lang="en-S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51" y="4050622"/>
                <a:ext cx="49851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11"/>
          <p:cNvSpPr txBox="1"/>
          <p:nvPr/>
        </p:nvSpPr>
        <p:spPr>
          <a:xfrm>
            <a:off x="7500388" y="402599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endParaRPr lang="en-SG" dirty="0"/>
          </a:p>
        </p:txBody>
      </p:sp>
      <p:cxnSp>
        <p:nvCxnSpPr>
          <p:cNvPr id="57" name="直接箭头连接符 56"/>
          <p:cNvCxnSpPr/>
          <p:nvPr/>
        </p:nvCxnSpPr>
        <p:spPr>
          <a:xfrm>
            <a:off x="4567288" y="4091608"/>
            <a:ext cx="40219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5312620" y="1348408"/>
            <a:ext cx="0" cy="3227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16"/>
          <p:cNvSpPr txBox="1"/>
          <p:nvPr/>
        </p:nvSpPr>
        <p:spPr>
          <a:xfrm>
            <a:off x="5030773" y="37797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SG" dirty="0"/>
          </a:p>
        </p:txBody>
      </p:sp>
      <p:sp>
        <p:nvSpPr>
          <p:cNvPr id="60" name="文本框 19"/>
          <p:cNvSpPr txBox="1"/>
          <p:nvPr/>
        </p:nvSpPr>
        <p:spPr>
          <a:xfrm>
            <a:off x="7759284" y="3033881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endParaRPr lang="en-SG" dirty="0"/>
          </a:p>
        </p:txBody>
      </p:sp>
      <p:sp>
        <p:nvSpPr>
          <p:cNvPr id="61" name="文本框 20"/>
          <p:cNvSpPr txBox="1"/>
          <p:nvPr/>
        </p:nvSpPr>
        <p:spPr>
          <a:xfrm>
            <a:off x="8579581" y="3964414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SG" dirty="0"/>
          </a:p>
        </p:txBody>
      </p:sp>
      <p:sp>
        <p:nvSpPr>
          <p:cNvPr id="62" name="文本框 21"/>
          <p:cNvSpPr txBox="1"/>
          <p:nvPr/>
        </p:nvSpPr>
        <p:spPr>
          <a:xfrm>
            <a:off x="5160219" y="909670"/>
            <a:ext cx="49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f</a:t>
            </a:r>
            <a:r>
              <a:rPr lang="zh-CN" altLang="en-US" i="1" dirty="0"/>
              <a:t>(x)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256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ldLvl="0" autoUpdateAnimBg="0"/>
      <p:bldP spid="18" grpId="0" bldLvl="0" autoUpdateAnimBg="0"/>
      <p:bldP spid="55" grpId="0"/>
      <p:bldP spid="56" grpId="0"/>
      <p:bldP spid="59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25619" y="1229280"/>
            <a:ext cx="5025344" cy="3573667"/>
            <a:chOff x="5706248" y="1334688"/>
            <a:chExt cx="5025344" cy="35736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6248" y="1789877"/>
              <a:ext cx="5025343" cy="2715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箭头连接符 7"/>
            <p:cNvCxnSpPr/>
            <p:nvPr/>
          </p:nvCxnSpPr>
          <p:spPr bwMode="auto">
            <a:xfrm>
              <a:off x="5706249" y="4372744"/>
              <a:ext cx="502534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箭头连接符 36"/>
            <p:cNvCxnSpPr/>
            <p:nvPr/>
          </p:nvCxnSpPr>
          <p:spPr bwMode="auto">
            <a:xfrm flipV="1">
              <a:off x="5858649" y="1708448"/>
              <a:ext cx="0" cy="28166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332640" y="4539023"/>
                  <a:ext cx="398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altLang="zh-CN" i="1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2640" y="4539023"/>
                  <a:ext cx="39895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10960" y="1334688"/>
                  <a:ext cx="7573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>
                          <a:latin typeface="Cambria Math"/>
                        </a:rPr>
                        <m:t>v</m:t>
                      </m:r>
                      <m:r>
                        <a:rPr lang="en-SG" altLang="zh-CN" i="1">
                          <a:latin typeface="Cambria Math"/>
                        </a:rPr>
                        <m:t>(</m:t>
                      </m:r>
                      <m:r>
                        <a:rPr lang="en-SG" altLang="zh-CN" i="1">
                          <a:latin typeface="Cambria Math"/>
                        </a:rPr>
                        <m:t>𝜃</m:t>
                      </m:r>
                    </m:oMath>
                  </a14:m>
                  <a:r>
                    <a:rPr lang="en-SG" altLang="zh-CN" dirty="0" smtClean="0"/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960" y="1334688"/>
                  <a:ext cx="75737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圆角矩形 14"/>
          <p:cNvSpPr/>
          <p:nvPr/>
        </p:nvSpPr>
        <p:spPr>
          <a:xfrm>
            <a:off x="513697" y="204429"/>
            <a:ext cx="8162761" cy="344537"/>
          </a:xfrm>
          <a:prstGeom prst="roundRect">
            <a:avLst>
              <a:gd name="adj" fmla="val 9369"/>
            </a:avLst>
          </a:prstGeom>
          <a:gradFill>
            <a:gsLst>
              <a:gs pos="0">
                <a:srgbClr val="717171"/>
              </a:gs>
              <a:gs pos="50000">
                <a:srgbClr val="5B5B5B"/>
              </a:gs>
              <a:gs pos="100000">
                <a:srgbClr val="717171"/>
              </a:gs>
            </a:gsLst>
            <a:lin ang="5400000" scaled="0"/>
          </a:gradFill>
          <a:ln w="3175">
            <a:solidFill>
              <a:srgbClr val="5B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277384" y="212809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297497" y="212441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317610" y="21700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337723" y="206490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6357836" y="21708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7368437" y="208618"/>
            <a:ext cx="0" cy="336156"/>
          </a:xfrm>
          <a:prstGeom prst="line">
            <a:avLst/>
          </a:prstGeom>
          <a:ln w="12700">
            <a:solidFill>
              <a:srgbClr val="5B5B5B"/>
            </a:solidFill>
          </a:ln>
          <a:effectLst>
            <a:glow rad="25400">
              <a:schemeClr val="bg1">
                <a:alpha val="1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8" t="20956" r="929" b="16406"/>
          <a:stretch/>
        </p:blipFill>
        <p:spPr>
          <a:xfrm>
            <a:off x="7535445" y="277066"/>
            <a:ext cx="1080120" cy="216024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5328339" y="206491"/>
            <a:ext cx="1020113" cy="338981"/>
          </a:xfrm>
          <a:prstGeom prst="roundRect">
            <a:avLst>
              <a:gd name="adj" fmla="val 0"/>
            </a:avLst>
          </a:prstGeom>
          <a:solidFill>
            <a:srgbClr val="373737"/>
          </a:solidFill>
          <a:ln w="3175">
            <a:solidFill>
              <a:srgbClr val="373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337723" y="234171"/>
            <a:ext cx="1020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1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835" y="234171"/>
            <a:ext cx="1010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Objective 2</a:t>
            </a:r>
            <a:endParaRPr lang="zh-CN" altLang="en-US" sz="1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276400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altLang="zh-CN" dirty="0">
                <a:solidFill>
                  <a:srgbClr val="FF0000"/>
                </a:solidFill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red curve</a:t>
            </a:r>
            <a:r>
              <a:rPr lang="en-SG" altLang="zh-CN" dirty="0" smtClean="0">
                <a:solidFill>
                  <a:srgbClr val="FF0000"/>
                </a:solidFill>
              </a:rPr>
              <a:t> </a:t>
            </a:r>
            <a:r>
              <a:rPr lang="en-SG" altLang="zh-CN" dirty="0">
                <a:solidFill>
                  <a:srgbClr val="FF0000"/>
                </a:solidFill>
              </a:rPr>
              <a:t>shows the situation </a:t>
            </a:r>
            <a:r>
              <a:rPr lang="en-SG" altLang="zh-CN" dirty="0" smtClean="0">
                <a:solidFill>
                  <a:srgbClr val="FF0000"/>
                </a:solidFill>
              </a:rPr>
              <a:t>where </a:t>
            </a:r>
            <a:r>
              <a:rPr lang="en-SG" altLang="zh-CN" dirty="0">
                <a:solidFill>
                  <a:srgbClr val="FF0000"/>
                </a:solidFill>
              </a:rPr>
              <a:t>the ball hit the </a:t>
            </a:r>
            <a:r>
              <a:rPr lang="en-US" altLang="zh-CN" dirty="0" smtClean="0">
                <a:solidFill>
                  <a:srgbClr val="FF0000"/>
                </a:solidFill>
              </a:rPr>
              <a:t>back</a:t>
            </a:r>
            <a:r>
              <a:rPr lang="en-SG" altLang="zh-CN" dirty="0" smtClean="0">
                <a:solidFill>
                  <a:srgbClr val="FF0000"/>
                </a:solidFill>
              </a:rPr>
              <a:t> </a:t>
            </a:r>
            <a:r>
              <a:rPr lang="en-SG" altLang="zh-CN" dirty="0">
                <a:solidFill>
                  <a:srgbClr val="FF0000"/>
                </a:solidFill>
              </a:rPr>
              <a:t>of the basket</a:t>
            </a:r>
            <a:r>
              <a:rPr lang="en-SG" altLang="zh-CN" dirty="0" smtClean="0">
                <a:solidFill>
                  <a:srgbClr val="FF0000"/>
                </a:solidFill>
              </a:rPr>
              <a:t>.</a:t>
            </a:r>
          </a:p>
          <a:p>
            <a:endParaRPr lang="zh-CN" altLang="zh-CN" dirty="0">
              <a:solidFill>
                <a:srgbClr val="FF0000"/>
              </a:solidFill>
            </a:endParaRPr>
          </a:p>
          <a:p>
            <a:r>
              <a:rPr lang="en-SG" altLang="zh-CN" dirty="0" smtClean="0">
                <a:solidFill>
                  <a:srgbClr val="D7860F"/>
                </a:solidFill>
              </a:rPr>
              <a:t>The </a:t>
            </a:r>
            <a:r>
              <a:rPr lang="en-US" altLang="zh-CN" dirty="0" smtClean="0">
                <a:solidFill>
                  <a:srgbClr val="D7860F"/>
                </a:solidFill>
              </a:rPr>
              <a:t>orange </a:t>
            </a:r>
            <a:r>
              <a:rPr lang="en-SG" altLang="zh-CN" dirty="0" smtClean="0">
                <a:solidFill>
                  <a:srgbClr val="D7860F"/>
                </a:solidFill>
              </a:rPr>
              <a:t>curve </a:t>
            </a:r>
            <a:r>
              <a:rPr lang="en-SG" altLang="zh-CN" dirty="0">
                <a:solidFill>
                  <a:srgbClr val="D7860F"/>
                </a:solidFill>
              </a:rPr>
              <a:t>shows the situation </a:t>
            </a:r>
            <a:r>
              <a:rPr lang="en-SG" altLang="zh-CN" dirty="0" smtClean="0">
                <a:solidFill>
                  <a:srgbClr val="D7860F"/>
                </a:solidFill>
              </a:rPr>
              <a:t>where </a:t>
            </a:r>
            <a:r>
              <a:rPr lang="en-SG" altLang="zh-CN" dirty="0">
                <a:solidFill>
                  <a:srgbClr val="D7860F"/>
                </a:solidFill>
              </a:rPr>
              <a:t>the ball hit the </a:t>
            </a:r>
            <a:r>
              <a:rPr lang="en-US" altLang="zh-CN" dirty="0" smtClean="0">
                <a:solidFill>
                  <a:srgbClr val="D7860F"/>
                </a:solidFill>
              </a:rPr>
              <a:t>front</a:t>
            </a:r>
            <a:r>
              <a:rPr lang="en-SG" altLang="zh-CN" dirty="0" smtClean="0">
                <a:solidFill>
                  <a:srgbClr val="D7860F"/>
                </a:solidFill>
              </a:rPr>
              <a:t> </a:t>
            </a:r>
            <a:r>
              <a:rPr lang="en-SG" altLang="zh-CN" dirty="0">
                <a:solidFill>
                  <a:srgbClr val="D7860F"/>
                </a:solidFill>
              </a:rPr>
              <a:t>of the basket.</a:t>
            </a:r>
            <a:endParaRPr lang="zh-CN" altLang="zh-CN" dirty="0">
              <a:solidFill>
                <a:srgbClr val="D7860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" y="1229280"/>
            <a:ext cx="5374017" cy="326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5706249" y="2644551"/>
            <a:ext cx="2106111" cy="432049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53133" y="1252092"/>
            <a:ext cx="5400717" cy="3253609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53133" y="1243111"/>
            <a:ext cx="5653116" cy="140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连接符 24"/>
          <p:cNvCxnSpPr/>
          <p:nvPr/>
        </p:nvCxnSpPr>
        <p:spPr bwMode="auto">
          <a:xfrm>
            <a:off x="5453850" y="1243111"/>
            <a:ext cx="2358510" cy="140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79833" y="3109922"/>
            <a:ext cx="5679816" cy="1429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5453850" y="3076600"/>
            <a:ext cx="2358510" cy="1429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09" y="1276400"/>
            <a:ext cx="5347242" cy="324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13697" y="3866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The shaded-part of the graph is the range of </a:t>
            </a:r>
            <a:r>
              <a:rPr lang="en-US" altLang="zh-CN" i="1" dirty="0" smtClean="0"/>
              <a:t>θ</a:t>
            </a:r>
            <a:r>
              <a:rPr lang="en-US" altLang="zh-CN" dirty="0" smtClean="0"/>
              <a:t> and </a:t>
            </a:r>
            <a:r>
              <a:rPr lang="en-US" altLang="zh-CN" i="1" dirty="0" smtClean="0"/>
              <a:t>v</a:t>
            </a:r>
            <a:r>
              <a:rPr lang="en-US" altLang="zh-CN" dirty="0" smtClean="0"/>
              <a:t> for scoring</a:t>
            </a:r>
            <a:endParaRPr lang="en-US" altLang="zh-CN" dirty="0"/>
          </a:p>
        </p:txBody>
      </p:sp>
      <p:sp>
        <p:nvSpPr>
          <p:cNvPr id="40" name="矩形 39"/>
          <p:cNvSpPr/>
          <p:nvPr/>
        </p:nvSpPr>
        <p:spPr>
          <a:xfrm>
            <a:off x="211560" y="1314228"/>
            <a:ext cx="3438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zh-CN" altLang="en-US" sz="2400" dirty="0" smtClean="0"/>
              <a:t>By changing the subject from f(</a:t>
            </a:r>
            <a:r>
              <a:rPr lang="zh-CN" altLang="en-US" sz="2400" i="1" dirty="0" smtClean="0"/>
              <a:t>x)</a:t>
            </a:r>
            <a:r>
              <a:rPr lang="zh-CN" altLang="en-US" sz="2400" dirty="0" smtClean="0"/>
              <a:t> to </a:t>
            </a:r>
            <a:r>
              <a:rPr lang="zh-CN" altLang="en-US" sz="2400" i="1" dirty="0" smtClean="0"/>
              <a:t>v</a:t>
            </a:r>
            <a:r>
              <a:rPr lang="zh-CN" altLang="en-US" sz="2400" dirty="0" smtClean="0"/>
              <a:t>, we form the function of </a:t>
            </a:r>
            <a:r>
              <a:rPr lang="zh-CN" altLang="en-US" sz="2400" i="1" dirty="0" smtClean="0"/>
              <a:t>v</a:t>
            </a:r>
            <a:r>
              <a:rPr lang="zh-CN" altLang="en-US" sz="2400" dirty="0" smtClean="0"/>
              <a:t> against </a:t>
            </a:r>
            <a:r>
              <a:rPr lang="zh-CN" altLang="en-US" sz="2400" i="1" dirty="0" smtClean="0"/>
              <a:t>θ</a:t>
            </a:r>
            <a:r>
              <a:rPr lang="zh-CN" altLang="en-US" sz="2400" dirty="0" smtClean="0"/>
              <a:t>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391979" y="3083356"/>
                <a:ext cx="3365986" cy="1314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altLang="zh-CN" sz="2400" i="0" smtClean="0">
                          <a:latin typeface="Cambria Math"/>
                        </a:rPr>
                        <m:t>v</m:t>
                      </m:r>
                      <m:r>
                        <a:rPr lang="en-SG" altLang="zh-CN" sz="2400" b="0" i="1" smtClean="0">
                          <a:latin typeface="Cambria Math"/>
                        </a:rPr>
                        <m:t>(</m:t>
                      </m:r>
                      <m:r>
                        <a:rPr lang="en-SG" altLang="zh-CN" sz="2400" i="1">
                          <a:latin typeface="Cambria Math"/>
                        </a:rPr>
                        <m:t>𝜃</m:t>
                      </m:r>
                      <m:r>
                        <a:rPr lang="en-SG" altLang="zh-CN" sz="2400" b="0" i="1" smtClean="0">
                          <a:latin typeface="Cambria Math"/>
                        </a:rPr>
                        <m:t>)</m:t>
                      </m:r>
                      <m:r>
                        <a:rPr lang="en-SG" altLang="zh-CN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SG" altLang="zh-CN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SG" altLang="zh-CN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zh-CN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SG" altLang="zh-CN" sz="2400" i="1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SG" altLang="zh-CN" sz="24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zh-CN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SG" altLang="zh-CN" sz="2400"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SG" altLang="zh-CN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en-SG" altLang="zh-CN" sz="2400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79" y="3083356"/>
                <a:ext cx="3365986" cy="13149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33469" y="4864455"/>
            <a:ext cx="88124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1100" dirty="0" smtClean="0"/>
              <a:t>Data retrieved from http</a:t>
            </a:r>
            <a:r>
              <a:rPr lang="en-SG" altLang="zh-CN" sz="1100" dirty="0"/>
              <a:t>://www.sportsknowhow.com/basketball/dimensions/nba-basketball-court-dimensions.html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398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2" grpId="0" animBg="1"/>
      <p:bldP spid="2" grpId="0"/>
      <p:bldP spid="40" grpId="0"/>
      <p:bldP spid="40" grpId="1"/>
      <p:bldP spid="41" grpId="0"/>
      <p:bldP spid="41" grpId="1"/>
      <p:bldP spid="31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Pages>0</Pages>
  <Words>1206</Words>
  <Characters>0</Characters>
  <Application>Microsoft Office PowerPoint</Application>
  <DocSecurity>0</DocSecurity>
  <PresentationFormat>自定义</PresentationFormat>
  <Lines>0</Lines>
  <Paragraphs>189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默认设计模板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References</vt:lpstr>
      <vt:lpstr>References</vt:lpstr>
      <vt:lpstr>Web Report</vt:lpstr>
      <vt:lpstr>PowerPoint 演示文稿</vt:lpstr>
      <vt:lpstr>PowerPoint 演示文稿</vt:lpstr>
    </vt:vector>
  </TitlesOfParts>
  <Company>www.ftpdown.com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Mao Ziming</cp:lastModifiedBy>
  <cp:revision>70</cp:revision>
  <dcterms:created xsi:type="dcterms:W3CDTF">2011-06-06T02:09:22Z</dcterms:created>
  <dcterms:modified xsi:type="dcterms:W3CDTF">2015-07-24T15:21:59Z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2052-9.1.0.5087</vt:lpwstr>
  </property>
</Properties>
</file>